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y="5143500" cx="9144000"/>
  <p:notesSz cx="6858000" cy="9144000"/>
  <p:embeddedFontLst>
    <p:embeddedFont>
      <p:font typeface="Anton"/>
      <p:regular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Fira Sans Extra Condensed Medium"/>
      <p:regular r:id="rId41"/>
      <p:bold r:id="rId42"/>
      <p:italic r:id="rId43"/>
      <p:boldItalic r:id="rId44"/>
    </p:embeddedFont>
    <p:embeddedFont>
      <p:font typeface="Antic"/>
      <p:regular r:id="rId45"/>
    </p:embeddedFont>
    <p:embeddedFont>
      <p:font typeface="Pathway Gothic One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73ECE2-0097-4BA5-A24A-040ABE56706F}">
  <a:tblStyle styleId="{F473ECE2-0097-4BA5-A24A-040ABE5670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77AE8F5-696C-402C-B603-4DF9137BEF73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3.xml"/><Relationship Id="rId42" Type="http://schemas.openxmlformats.org/officeDocument/2006/relationships/font" Target="fonts/FiraSansExtraCondensedMedium-bold.fntdata"/><Relationship Id="rId41" Type="http://schemas.openxmlformats.org/officeDocument/2006/relationships/font" Target="fonts/FiraSansExtraCondensedMedium-regular.fntdata"/><Relationship Id="rId22" Type="http://schemas.openxmlformats.org/officeDocument/2006/relationships/slide" Target="slides/slide15.xml"/><Relationship Id="rId44" Type="http://schemas.openxmlformats.org/officeDocument/2006/relationships/font" Target="fonts/FiraSansExtraCondensedMedium-boldItalic.fntdata"/><Relationship Id="rId21" Type="http://schemas.openxmlformats.org/officeDocument/2006/relationships/slide" Target="slides/slide14.xml"/><Relationship Id="rId43" Type="http://schemas.openxmlformats.org/officeDocument/2006/relationships/font" Target="fonts/FiraSansExtraCondensedMedium-italic.fntdata"/><Relationship Id="rId24" Type="http://schemas.openxmlformats.org/officeDocument/2006/relationships/slide" Target="slides/slide17.xml"/><Relationship Id="rId46" Type="http://schemas.openxmlformats.org/officeDocument/2006/relationships/font" Target="fonts/PathwayGothicOne-regular.fntdata"/><Relationship Id="rId23" Type="http://schemas.openxmlformats.org/officeDocument/2006/relationships/slide" Target="slides/slide16.xml"/><Relationship Id="rId45" Type="http://schemas.openxmlformats.org/officeDocument/2006/relationships/font" Target="fonts/Ant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Roboto-regular.fntdata"/><Relationship Id="rId10" Type="http://schemas.openxmlformats.org/officeDocument/2006/relationships/slide" Target="slides/slide3.xml"/><Relationship Id="rId32" Type="http://schemas.openxmlformats.org/officeDocument/2006/relationships/font" Target="fonts/Anton-regular.fntdata"/><Relationship Id="rId13" Type="http://schemas.openxmlformats.org/officeDocument/2006/relationships/slide" Target="slides/slide6.xml"/><Relationship Id="rId35" Type="http://schemas.openxmlformats.org/officeDocument/2006/relationships/font" Target="fonts/Roboto-italic.fntdata"/><Relationship Id="rId12" Type="http://schemas.openxmlformats.org/officeDocument/2006/relationships/slide" Target="slides/slide5.xml"/><Relationship Id="rId34" Type="http://schemas.openxmlformats.org/officeDocument/2006/relationships/font" Target="fonts/Roboto-bold.fntdata"/><Relationship Id="rId15" Type="http://schemas.openxmlformats.org/officeDocument/2006/relationships/slide" Target="slides/slide8.xml"/><Relationship Id="rId37" Type="http://schemas.openxmlformats.org/officeDocument/2006/relationships/font" Target="fonts/Lato-regular.fntdata"/><Relationship Id="rId14" Type="http://schemas.openxmlformats.org/officeDocument/2006/relationships/slide" Target="slides/slide7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0.xml"/><Relationship Id="rId39" Type="http://schemas.openxmlformats.org/officeDocument/2006/relationships/font" Target="fonts/Lato-italic.fntdata"/><Relationship Id="rId16" Type="http://schemas.openxmlformats.org/officeDocument/2006/relationships/slide" Target="slides/slide9.xml"/><Relationship Id="rId38" Type="http://schemas.openxmlformats.org/officeDocument/2006/relationships/font" Target="fonts/Lato-bold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8f846be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8f846be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0c4d157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0c4d157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ba0f3bbf16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gba0f3bbf1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cf3e6f40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cf3e6f40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c33f0eef1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c33f0eef1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d031f3ccb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cd031f3cc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cf1c2dec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cf1c2dec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d031f3cc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d031f3cc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cd970596a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cd970596a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cd970596a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cd970596a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bcdccfdbbf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bcdccfdbb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B5C3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d2486007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d2486007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f27aedfa4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cf27aedfa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d970596a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d970596a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0a24156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0a24156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33f0eef1c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c33f0eef1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cf27aedfa4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cf27aedfa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f27aedfa4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cf27aedf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cdccfd6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cdccfd6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7fcaa85e7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c7fcaa85e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B5C3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ae9af38a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bae9af38a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Kaggle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China celebrity dataset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Google searched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Online shopping images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0c39016a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c0c39016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3B5C3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solidFill>
          <a:srgbClr val="FFFFF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 flipH="1">
            <a:off x="873181" y="2536300"/>
            <a:ext cx="3449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 flipH="1">
            <a:off x="873181" y="3098067"/>
            <a:ext cx="3629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6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_3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2" type="ctrTitle"/>
          </p:nvPr>
        </p:nvSpPr>
        <p:spPr>
          <a:xfrm>
            <a:off x="3067456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>
            <a:off x="3067456" y="372939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3" type="ctrTitle"/>
          </p:nvPr>
        </p:nvSpPr>
        <p:spPr>
          <a:xfrm>
            <a:off x="3067456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4" type="subTitle"/>
          </p:nvPr>
        </p:nvSpPr>
        <p:spPr>
          <a:xfrm>
            <a:off x="3067456" y="212207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5" type="ctrTitle"/>
          </p:nvPr>
        </p:nvSpPr>
        <p:spPr>
          <a:xfrm>
            <a:off x="5785481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6" type="subTitle"/>
          </p:nvPr>
        </p:nvSpPr>
        <p:spPr>
          <a:xfrm>
            <a:off x="5785481" y="372939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7" type="ctrTitle"/>
          </p:nvPr>
        </p:nvSpPr>
        <p:spPr>
          <a:xfrm>
            <a:off x="5785481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8" type="subTitle"/>
          </p:nvPr>
        </p:nvSpPr>
        <p:spPr>
          <a:xfrm>
            <a:off x="5785481" y="212207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2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81" name="Google Shape;81;p13"/>
          <p:cNvCxnSpPr/>
          <p:nvPr/>
        </p:nvCxnSpPr>
        <p:spPr>
          <a:xfrm>
            <a:off x="4572000" y="1185425"/>
            <a:ext cx="0" cy="3055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" name="Google Shape;82;p13"/>
          <p:cNvCxnSpPr/>
          <p:nvPr/>
        </p:nvCxnSpPr>
        <p:spPr>
          <a:xfrm rot="10800000">
            <a:off x="2271450" y="2710050"/>
            <a:ext cx="4601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" name="Google Shape;83;p13"/>
          <p:cNvSpPr txBox="1"/>
          <p:nvPr>
            <p:ph idx="2" type="ctrTitle"/>
          </p:nvPr>
        </p:nvSpPr>
        <p:spPr>
          <a:xfrm>
            <a:off x="5208500" y="1550525"/>
            <a:ext cx="215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" type="subTitle"/>
          </p:nvPr>
        </p:nvSpPr>
        <p:spPr>
          <a:xfrm>
            <a:off x="5208500" y="1723050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3" type="ctrTitle"/>
          </p:nvPr>
        </p:nvSpPr>
        <p:spPr>
          <a:xfrm>
            <a:off x="1798650" y="3154481"/>
            <a:ext cx="215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4" type="subTitle"/>
          </p:nvPr>
        </p:nvSpPr>
        <p:spPr>
          <a:xfrm>
            <a:off x="2287350" y="3327006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5" type="ctrTitle"/>
          </p:nvPr>
        </p:nvSpPr>
        <p:spPr>
          <a:xfrm>
            <a:off x="1798650" y="1547161"/>
            <a:ext cx="215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6" type="subTitle"/>
          </p:nvPr>
        </p:nvSpPr>
        <p:spPr>
          <a:xfrm>
            <a:off x="2287350" y="1719686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7" type="ctrTitle"/>
          </p:nvPr>
        </p:nvSpPr>
        <p:spPr>
          <a:xfrm>
            <a:off x="5208500" y="3158443"/>
            <a:ext cx="215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8" type="subTitle"/>
          </p:nvPr>
        </p:nvSpPr>
        <p:spPr>
          <a:xfrm>
            <a:off x="5208500" y="3330968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lumns">
  <p:cSld name="CUSTOM_19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2" type="ctrTitle"/>
          </p:nvPr>
        </p:nvSpPr>
        <p:spPr>
          <a:xfrm>
            <a:off x="1478623" y="241435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3" type="ctrTitle"/>
          </p:nvPr>
        </p:nvSpPr>
        <p:spPr>
          <a:xfrm>
            <a:off x="3851645" y="241435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4" type="ctrTitle"/>
          </p:nvPr>
        </p:nvSpPr>
        <p:spPr>
          <a:xfrm>
            <a:off x="6262320" y="241435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5" type="ctrTitle"/>
          </p:nvPr>
        </p:nvSpPr>
        <p:spPr>
          <a:xfrm>
            <a:off x="2635445" y="4411486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6" type="ctrTitle"/>
          </p:nvPr>
        </p:nvSpPr>
        <p:spPr>
          <a:xfrm>
            <a:off x="5067845" y="4411486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7" type="title"/>
          </p:nvPr>
        </p:nvSpPr>
        <p:spPr>
          <a:xfrm>
            <a:off x="2635452" y="3823332"/>
            <a:ext cx="144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9" name="Google Shape;99;p14"/>
          <p:cNvSpPr txBox="1"/>
          <p:nvPr>
            <p:ph idx="8" type="title"/>
          </p:nvPr>
        </p:nvSpPr>
        <p:spPr>
          <a:xfrm>
            <a:off x="5081024" y="3823332"/>
            <a:ext cx="144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9" type="title"/>
          </p:nvPr>
        </p:nvSpPr>
        <p:spPr>
          <a:xfrm>
            <a:off x="3851652" y="1836550"/>
            <a:ext cx="144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3" type="title"/>
          </p:nvPr>
        </p:nvSpPr>
        <p:spPr>
          <a:xfrm>
            <a:off x="6262328" y="1836550"/>
            <a:ext cx="144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14" type="title"/>
          </p:nvPr>
        </p:nvSpPr>
        <p:spPr>
          <a:xfrm>
            <a:off x="1478623" y="1836550"/>
            <a:ext cx="144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ctrTitle"/>
          </p:nvPr>
        </p:nvSpPr>
        <p:spPr>
          <a:xfrm>
            <a:off x="4184500" y="1612400"/>
            <a:ext cx="42093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 flipH="1">
            <a:off x="3970600" y="2556400"/>
            <a:ext cx="44232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6_1_2">
    <p:bg>
      <p:bgPr>
        <a:solidFill>
          <a:srgbClr val="FFFFFF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2795250" y="1792450"/>
            <a:ext cx="35535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0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1208592" y="1753800"/>
            <a:ext cx="34467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1pPr>
            <a:lvl2pPr indent="-2857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2pPr>
            <a:lvl3pPr indent="-2857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5pPr>
            <a:lvl6pPr indent="-2857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6pPr>
            <a:lvl7pPr indent="-2857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7pPr>
            <a:lvl8pPr indent="-2857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8pPr>
            <a:lvl9pPr indent="-2857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2" type="body"/>
          </p:nvPr>
        </p:nvSpPr>
        <p:spPr>
          <a:xfrm>
            <a:off x="4488708" y="1753800"/>
            <a:ext cx="34467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1pPr>
            <a:lvl2pPr indent="-2857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2pPr>
            <a:lvl3pPr indent="-2857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5pPr>
            <a:lvl6pPr indent="-2857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6pPr>
            <a:lvl7pPr indent="-2857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7pPr>
            <a:lvl8pPr indent="-2857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8pPr>
            <a:lvl9pPr indent="-2857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3" type="subTitle"/>
          </p:nvPr>
        </p:nvSpPr>
        <p:spPr>
          <a:xfrm>
            <a:off x="2487550" y="871275"/>
            <a:ext cx="41688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4">
    <p:bg>
      <p:bgPr>
        <a:solidFill>
          <a:srgbClr val="FFFFFF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6_3"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2" type="ctrTitle"/>
          </p:nvPr>
        </p:nvSpPr>
        <p:spPr>
          <a:xfrm>
            <a:off x="3067456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idx="1" type="subTitle"/>
          </p:nvPr>
        </p:nvSpPr>
        <p:spPr>
          <a:xfrm>
            <a:off x="3067456" y="372939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2" name="Google Shape;122;p20"/>
          <p:cNvSpPr txBox="1"/>
          <p:nvPr>
            <p:ph idx="3" type="ctrTitle"/>
          </p:nvPr>
        </p:nvSpPr>
        <p:spPr>
          <a:xfrm>
            <a:off x="3067456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4" type="subTitle"/>
          </p:nvPr>
        </p:nvSpPr>
        <p:spPr>
          <a:xfrm>
            <a:off x="3067456" y="212207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4" name="Google Shape;124;p20"/>
          <p:cNvSpPr txBox="1"/>
          <p:nvPr>
            <p:ph idx="5" type="ctrTitle"/>
          </p:nvPr>
        </p:nvSpPr>
        <p:spPr>
          <a:xfrm>
            <a:off x="5785481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6" type="subTitle"/>
          </p:nvPr>
        </p:nvSpPr>
        <p:spPr>
          <a:xfrm>
            <a:off x="5785481" y="372939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7" type="ctrTitle"/>
          </p:nvPr>
        </p:nvSpPr>
        <p:spPr>
          <a:xfrm>
            <a:off x="5785481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8" type="subTitle"/>
          </p:nvPr>
        </p:nvSpPr>
        <p:spPr>
          <a:xfrm>
            <a:off x="5785481" y="212207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7_1"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ctrTitle"/>
          </p:nvPr>
        </p:nvSpPr>
        <p:spPr>
          <a:xfrm>
            <a:off x="610875" y="1856100"/>
            <a:ext cx="14637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 flipH="1">
            <a:off x="6076197" y="1215553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ctrTitle"/>
          </p:nvPr>
        </p:nvSpPr>
        <p:spPr>
          <a:xfrm flipH="1">
            <a:off x="6076197" y="2307878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ctrTitle"/>
          </p:nvPr>
        </p:nvSpPr>
        <p:spPr>
          <a:xfrm flipH="1">
            <a:off x="6076197" y="3400203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4" type="ctrTitle"/>
          </p:nvPr>
        </p:nvSpPr>
        <p:spPr>
          <a:xfrm>
            <a:off x="0" y="3400203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ctrTitle"/>
          </p:nvPr>
        </p:nvSpPr>
        <p:spPr>
          <a:xfrm>
            <a:off x="0" y="2307878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6" type="ctrTitle"/>
          </p:nvPr>
        </p:nvSpPr>
        <p:spPr>
          <a:xfrm>
            <a:off x="2828250" y="139192"/>
            <a:ext cx="3487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7" type="ctrTitle"/>
          </p:nvPr>
        </p:nvSpPr>
        <p:spPr>
          <a:xfrm>
            <a:off x="0" y="1215553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1092475" y="164094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4" name="Google Shape;24;p3"/>
          <p:cNvSpPr txBox="1"/>
          <p:nvPr>
            <p:ph idx="8" type="title"/>
          </p:nvPr>
        </p:nvSpPr>
        <p:spPr>
          <a:xfrm>
            <a:off x="3504446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9" type="subTitle"/>
          </p:nvPr>
        </p:nvSpPr>
        <p:spPr>
          <a:xfrm>
            <a:off x="1092475" y="27332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3"/>
          <p:cNvSpPr txBox="1"/>
          <p:nvPr>
            <p:ph idx="13" type="title"/>
          </p:nvPr>
        </p:nvSpPr>
        <p:spPr>
          <a:xfrm>
            <a:off x="3504446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4" type="subTitle"/>
          </p:nvPr>
        </p:nvSpPr>
        <p:spPr>
          <a:xfrm>
            <a:off x="1092475" y="382559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8" name="Google Shape;28;p3"/>
          <p:cNvSpPr txBox="1"/>
          <p:nvPr>
            <p:ph idx="15" type="title"/>
          </p:nvPr>
        </p:nvSpPr>
        <p:spPr>
          <a:xfrm>
            <a:off x="3504446" y="34199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6" type="subTitle"/>
          </p:nvPr>
        </p:nvSpPr>
        <p:spPr>
          <a:xfrm flipH="1">
            <a:off x="6076237" y="164094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" name="Google Shape;30;p3"/>
          <p:cNvSpPr txBox="1"/>
          <p:nvPr>
            <p:ph idx="17" type="title"/>
          </p:nvPr>
        </p:nvSpPr>
        <p:spPr>
          <a:xfrm flipH="1">
            <a:off x="4479345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8" type="subTitle"/>
          </p:nvPr>
        </p:nvSpPr>
        <p:spPr>
          <a:xfrm flipH="1">
            <a:off x="6076237" y="27332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" name="Google Shape;32;p3"/>
          <p:cNvSpPr txBox="1"/>
          <p:nvPr>
            <p:ph idx="19" type="title"/>
          </p:nvPr>
        </p:nvSpPr>
        <p:spPr>
          <a:xfrm flipH="1">
            <a:off x="4479345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20" type="subTitle"/>
          </p:nvPr>
        </p:nvSpPr>
        <p:spPr>
          <a:xfrm flipH="1">
            <a:off x="6076237" y="382559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4" name="Google Shape;34;p3"/>
          <p:cNvSpPr txBox="1"/>
          <p:nvPr>
            <p:ph idx="21" type="title"/>
          </p:nvPr>
        </p:nvSpPr>
        <p:spPr>
          <a:xfrm flipH="1">
            <a:off x="4479345" y="34199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CUSTOM_6_1_2"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idx="1" type="subTitle"/>
          </p:nvPr>
        </p:nvSpPr>
        <p:spPr>
          <a:xfrm>
            <a:off x="2795250" y="1792450"/>
            <a:ext cx="3553500" cy="1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22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"/>
          <p:cNvSpPr txBox="1"/>
          <p:nvPr>
            <p:ph type="ctrTitle"/>
          </p:nvPr>
        </p:nvSpPr>
        <p:spPr>
          <a:xfrm flipH="1">
            <a:off x="873181" y="2536300"/>
            <a:ext cx="34497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774C"/>
              </a:buClr>
              <a:buSzPts val="4800"/>
              <a:buNone/>
              <a:defRPr sz="4800">
                <a:solidFill>
                  <a:srgbClr val="FC774C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 flipH="1">
            <a:off x="873181" y="3098067"/>
            <a:ext cx="3629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ctrTitle"/>
          </p:nvPr>
        </p:nvSpPr>
        <p:spPr>
          <a:xfrm flipH="1">
            <a:off x="6076197" y="1215553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2" type="ctrTitle"/>
          </p:nvPr>
        </p:nvSpPr>
        <p:spPr>
          <a:xfrm flipH="1">
            <a:off x="6076197" y="2307878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3" type="ctrTitle"/>
          </p:nvPr>
        </p:nvSpPr>
        <p:spPr>
          <a:xfrm flipH="1">
            <a:off x="6076197" y="3400203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4" type="ctrTitle"/>
          </p:nvPr>
        </p:nvSpPr>
        <p:spPr>
          <a:xfrm>
            <a:off x="0" y="3400203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5" name="Google Shape;145;p24"/>
          <p:cNvSpPr txBox="1"/>
          <p:nvPr>
            <p:ph idx="5" type="ctrTitle"/>
          </p:nvPr>
        </p:nvSpPr>
        <p:spPr>
          <a:xfrm>
            <a:off x="0" y="2307878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6" type="ctrTitle"/>
          </p:nvPr>
        </p:nvSpPr>
        <p:spPr>
          <a:xfrm>
            <a:off x="2828250" y="139192"/>
            <a:ext cx="3487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7" type="ctrTitle"/>
          </p:nvPr>
        </p:nvSpPr>
        <p:spPr>
          <a:xfrm>
            <a:off x="0" y="1215553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1092475" y="164094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9" name="Google Shape;149;p24"/>
          <p:cNvSpPr txBox="1"/>
          <p:nvPr>
            <p:ph idx="8" type="title"/>
          </p:nvPr>
        </p:nvSpPr>
        <p:spPr>
          <a:xfrm>
            <a:off x="3504446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9" type="subTitle"/>
          </p:nvPr>
        </p:nvSpPr>
        <p:spPr>
          <a:xfrm>
            <a:off x="1092475" y="27332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1" name="Google Shape;151;p24"/>
          <p:cNvSpPr txBox="1"/>
          <p:nvPr>
            <p:ph idx="13" type="title"/>
          </p:nvPr>
        </p:nvSpPr>
        <p:spPr>
          <a:xfrm>
            <a:off x="3504446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14" type="subTitle"/>
          </p:nvPr>
        </p:nvSpPr>
        <p:spPr>
          <a:xfrm>
            <a:off x="1092475" y="382559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3" name="Google Shape;153;p24"/>
          <p:cNvSpPr txBox="1"/>
          <p:nvPr>
            <p:ph idx="15" type="title"/>
          </p:nvPr>
        </p:nvSpPr>
        <p:spPr>
          <a:xfrm>
            <a:off x="3504446" y="34199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4" name="Google Shape;154;p24"/>
          <p:cNvSpPr txBox="1"/>
          <p:nvPr>
            <p:ph idx="16" type="subTitle"/>
          </p:nvPr>
        </p:nvSpPr>
        <p:spPr>
          <a:xfrm flipH="1">
            <a:off x="6076237" y="164094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5" name="Google Shape;155;p24"/>
          <p:cNvSpPr txBox="1"/>
          <p:nvPr>
            <p:ph idx="17" type="title"/>
          </p:nvPr>
        </p:nvSpPr>
        <p:spPr>
          <a:xfrm flipH="1">
            <a:off x="4479345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8" type="subTitle"/>
          </p:nvPr>
        </p:nvSpPr>
        <p:spPr>
          <a:xfrm flipH="1">
            <a:off x="6076237" y="27332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7" name="Google Shape;157;p24"/>
          <p:cNvSpPr txBox="1"/>
          <p:nvPr>
            <p:ph idx="19" type="title"/>
          </p:nvPr>
        </p:nvSpPr>
        <p:spPr>
          <a:xfrm flipH="1">
            <a:off x="4479345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20" type="subTitle"/>
          </p:nvPr>
        </p:nvSpPr>
        <p:spPr>
          <a:xfrm flipH="1">
            <a:off x="6076237" y="382559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9" name="Google Shape;159;p24"/>
          <p:cNvSpPr txBox="1"/>
          <p:nvPr>
            <p:ph idx="21" type="title"/>
          </p:nvPr>
        </p:nvSpPr>
        <p:spPr>
          <a:xfrm flipH="1">
            <a:off x="4479345" y="34199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">
  <p:cSld name="CUSTOM_7"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ctrTitle"/>
          </p:nvPr>
        </p:nvSpPr>
        <p:spPr>
          <a:xfrm>
            <a:off x="5714569" y="978487"/>
            <a:ext cx="27558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" type="subTitle"/>
          </p:nvPr>
        </p:nvSpPr>
        <p:spPr>
          <a:xfrm>
            <a:off x="5714569" y="2293325"/>
            <a:ext cx="25554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0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12_1"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2" type="ctrTitle"/>
          </p:nvPr>
        </p:nvSpPr>
        <p:spPr>
          <a:xfrm>
            <a:off x="1412938" y="3503013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1068400" y="3675550"/>
            <a:ext cx="181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3" type="ctrTitle"/>
          </p:nvPr>
        </p:nvSpPr>
        <p:spPr>
          <a:xfrm>
            <a:off x="4008384" y="3503013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4" type="subTitle"/>
          </p:nvPr>
        </p:nvSpPr>
        <p:spPr>
          <a:xfrm>
            <a:off x="3653012" y="3675550"/>
            <a:ext cx="181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5" type="ctrTitle"/>
          </p:nvPr>
        </p:nvSpPr>
        <p:spPr>
          <a:xfrm>
            <a:off x="6585650" y="3503013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6" type="subTitle"/>
          </p:nvPr>
        </p:nvSpPr>
        <p:spPr>
          <a:xfrm>
            <a:off x="6241100" y="3675550"/>
            <a:ext cx="181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2_1_1">
    <p:bg>
      <p:bgPr>
        <a:solidFill>
          <a:srgbClr val="FFFFFF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2" type="ctrTitle"/>
          </p:nvPr>
        </p:nvSpPr>
        <p:spPr>
          <a:xfrm>
            <a:off x="1738808" y="3884013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" type="subTitle"/>
          </p:nvPr>
        </p:nvSpPr>
        <p:spPr>
          <a:xfrm>
            <a:off x="1766850" y="4078006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6" name="Google Shape;176;p28"/>
          <p:cNvSpPr txBox="1"/>
          <p:nvPr>
            <p:ph idx="3" type="ctrTitle"/>
          </p:nvPr>
        </p:nvSpPr>
        <p:spPr>
          <a:xfrm>
            <a:off x="3768564" y="3884013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idx="4" type="subTitle"/>
          </p:nvPr>
        </p:nvSpPr>
        <p:spPr>
          <a:xfrm>
            <a:off x="3781850" y="4067206"/>
            <a:ext cx="1558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8" name="Google Shape;178;p28"/>
          <p:cNvSpPr txBox="1"/>
          <p:nvPr>
            <p:ph idx="5" type="ctrTitle"/>
          </p:nvPr>
        </p:nvSpPr>
        <p:spPr>
          <a:xfrm>
            <a:off x="5772279" y="3884013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9" name="Google Shape;179;p28"/>
          <p:cNvSpPr txBox="1"/>
          <p:nvPr>
            <p:ph idx="6" type="subTitle"/>
          </p:nvPr>
        </p:nvSpPr>
        <p:spPr>
          <a:xfrm>
            <a:off x="5800324" y="4078006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7" type="ctrTitle"/>
          </p:nvPr>
        </p:nvSpPr>
        <p:spPr>
          <a:xfrm>
            <a:off x="1738808" y="1990131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8" type="subTitle"/>
          </p:nvPr>
        </p:nvSpPr>
        <p:spPr>
          <a:xfrm>
            <a:off x="1766850" y="2184130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2" name="Google Shape;182;p28"/>
          <p:cNvSpPr txBox="1"/>
          <p:nvPr>
            <p:ph idx="9" type="ctrTitle"/>
          </p:nvPr>
        </p:nvSpPr>
        <p:spPr>
          <a:xfrm>
            <a:off x="3768568" y="1990131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13" type="subTitle"/>
          </p:nvPr>
        </p:nvSpPr>
        <p:spPr>
          <a:xfrm>
            <a:off x="3781850" y="2173330"/>
            <a:ext cx="1558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14" type="ctrTitle"/>
          </p:nvPr>
        </p:nvSpPr>
        <p:spPr>
          <a:xfrm>
            <a:off x="5772279" y="1990131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5" name="Google Shape;185;p28"/>
          <p:cNvSpPr txBox="1"/>
          <p:nvPr>
            <p:ph idx="15" type="subTitle"/>
          </p:nvPr>
        </p:nvSpPr>
        <p:spPr>
          <a:xfrm>
            <a:off x="5800324" y="2184130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3"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>
            <a:off x="2585325" y="3088925"/>
            <a:ext cx="2239200" cy="219900"/>
          </a:xfrm>
          <a:prstGeom prst="rect">
            <a:avLst/>
          </a:prstGeom>
          <a:solidFill>
            <a:srgbClr val="8687D1">
              <a:alpha val="5294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9"/>
          <p:cNvSpPr txBox="1"/>
          <p:nvPr>
            <p:ph idx="1" type="subTitle"/>
          </p:nvPr>
        </p:nvSpPr>
        <p:spPr>
          <a:xfrm>
            <a:off x="1139375" y="1780575"/>
            <a:ext cx="2564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2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9" name="Google Shape;189;p29"/>
          <p:cNvSpPr txBox="1"/>
          <p:nvPr>
            <p:ph idx="2" type="subTitle"/>
          </p:nvPr>
        </p:nvSpPr>
        <p:spPr>
          <a:xfrm>
            <a:off x="1882875" y="3013975"/>
            <a:ext cx="1821000" cy="2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6"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ctrTitle"/>
          </p:nvPr>
        </p:nvSpPr>
        <p:spPr>
          <a:xfrm>
            <a:off x="5270400" y="-450600"/>
            <a:ext cx="24120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4">
  <p:cSld name="CUSTOM_6"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12_1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2" type="ctrTitle"/>
          </p:nvPr>
        </p:nvSpPr>
        <p:spPr>
          <a:xfrm>
            <a:off x="1412938" y="3503013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1068400" y="3675550"/>
            <a:ext cx="181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3" type="ctrTitle"/>
          </p:nvPr>
        </p:nvSpPr>
        <p:spPr>
          <a:xfrm>
            <a:off x="4008384" y="3503013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4" type="subTitle"/>
          </p:nvPr>
        </p:nvSpPr>
        <p:spPr>
          <a:xfrm>
            <a:off x="3653012" y="3675550"/>
            <a:ext cx="181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5" type="ctrTitle"/>
          </p:nvPr>
        </p:nvSpPr>
        <p:spPr>
          <a:xfrm>
            <a:off x="6585650" y="3503013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6" type="subTitle"/>
          </p:nvPr>
        </p:nvSpPr>
        <p:spPr>
          <a:xfrm>
            <a:off x="6241100" y="3675550"/>
            <a:ext cx="18162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2">
  <p:cSld name="CUSTOM_6_2"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196" name="Google Shape;196;p32"/>
          <p:cNvCxnSpPr/>
          <p:nvPr/>
        </p:nvCxnSpPr>
        <p:spPr>
          <a:xfrm>
            <a:off x="4572000" y="1185425"/>
            <a:ext cx="0" cy="3055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7" name="Google Shape;197;p32"/>
          <p:cNvCxnSpPr/>
          <p:nvPr/>
        </p:nvCxnSpPr>
        <p:spPr>
          <a:xfrm rot="10800000">
            <a:off x="2271450" y="2710050"/>
            <a:ext cx="4601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" name="Google Shape;198;p32"/>
          <p:cNvSpPr txBox="1"/>
          <p:nvPr>
            <p:ph idx="2" type="ctrTitle"/>
          </p:nvPr>
        </p:nvSpPr>
        <p:spPr>
          <a:xfrm>
            <a:off x="5208500" y="1550525"/>
            <a:ext cx="215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9" name="Google Shape;199;p32"/>
          <p:cNvSpPr txBox="1"/>
          <p:nvPr>
            <p:ph idx="1" type="subTitle"/>
          </p:nvPr>
        </p:nvSpPr>
        <p:spPr>
          <a:xfrm>
            <a:off x="5208500" y="1723050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0" name="Google Shape;200;p32"/>
          <p:cNvSpPr txBox="1"/>
          <p:nvPr>
            <p:ph idx="3" type="ctrTitle"/>
          </p:nvPr>
        </p:nvSpPr>
        <p:spPr>
          <a:xfrm>
            <a:off x="1798650" y="3154481"/>
            <a:ext cx="215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1" name="Google Shape;201;p32"/>
          <p:cNvSpPr txBox="1"/>
          <p:nvPr>
            <p:ph idx="4" type="subTitle"/>
          </p:nvPr>
        </p:nvSpPr>
        <p:spPr>
          <a:xfrm>
            <a:off x="2287350" y="3327006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2" name="Google Shape;202;p32"/>
          <p:cNvSpPr txBox="1"/>
          <p:nvPr>
            <p:ph idx="5" type="ctrTitle"/>
          </p:nvPr>
        </p:nvSpPr>
        <p:spPr>
          <a:xfrm>
            <a:off x="1798650" y="1547161"/>
            <a:ext cx="215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6" type="subTitle"/>
          </p:nvPr>
        </p:nvSpPr>
        <p:spPr>
          <a:xfrm>
            <a:off x="2287350" y="1719686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7" type="ctrTitle"/>
          </p:nvPr>
        </p:nvSpPr>
        <p:spPr>
          <a:xfrm>
            <a:off x="5208500" y="3158443"/>
            <a:ext cx="21528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8" type="subTitle"/>
          </p:nvPr>
        </p:nvSpPr>
        <p:spPr>
          <a:xfrm>
            <a:off x="5208500" y="3330968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lumns">
  <p:cSld name="CUSTOM_19">
    <p:bg>
      <p:bgPr>
        <a:solidFill>
          <a:srgbClr val="FFFFFF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8" name="Google Shape;208;p33"/>
          <p:cNvSpPr txBox="1"/>
          <p:nvPr>
            <p:ph idx="2" type="ctrTitle"/>
          </p:nvPr>
        </p:nvSpPr>
        <p:spPr>
          <a:xfrm>
            <a:off x="1478623" y="241435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33"/>
          <p:cNvSpPr txBox="1"/>
          <p:nvPr>
            <p:ph idx="3" type="ctrTitle"/>
          </p:nvPr>
        </p:nvSpPr>
        <p:spPr>
          <a:xfrm>
            <a:off x="3851645" y="241435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0" name="Google Shape;210;p33"/>
          <p:cNvSpPr txBox="1"/>
          <p:nvPr>
            <p:ph idx="4" type="ctrTitle"/>
          </p:nvPr>
        </p:nvSpPr>
        <p:spPr>
          <a:xfrm>
            <a:off x="6262320" y="241435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1" name="Google Shape;211;p33"/>
          <p:cNvSpPr txBox="1"/>
          <p:nvPr>
            <p:ph idx="5" type="ctrTitle"/>
          </p:nvPr>
        </p:nvSpPr>
        <p:spPr>
          <a:xfrm>
            <a:off x="2635445" y="4411486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33"/>
          <p:cNvSpPr txBox="1"/>
          <p:nvPr>
            <p:ph idx="6" type="ctrTitle"/>
          </p:nvPr>
        </p:nvSpPr>
        <p:spPr>
          <a:xfrm>
            <a:off x="5067845" y="4411486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3" name="Google Shape;213;p33"/>
          <p:cNvSpPr txBox="1"/>
          <p:nvPr>
            <p:ph idx="7" type="title"/>
          </p:nvPr>
        </p:nvSpPr>
        <p:spPr>
          <a:xfrm>
            <a:off x="2635452" y="3823332"/>
            <a:ext cx="144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4" name="Google Shape;214;p33"/>
          <p:cNvSpPr txBox="1"/>
          <p:nvPr>
            <p:ph idx="8" type="title"/>
          </p:nvPr>
        </p:nvSpPr>
        <p:spPr>
          <a:xfrm>
            <a:off x="5081024" y="3823332"/>
            <a:ext cx="144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5" name="Google Shape;215;p33"/>
          <p:cNvSpPr txBox="1"/>
          <p:nvPr>
            <p:ph idx="9" type="title"/>
          </p:nvPr>
        </p:nvSpPr>
        <p:spPr>
          <a:xfrm>
            <a:off x="3851652" y="1836550"/>
            <a:ext cx="144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6" name="Google Shape;216;p33"/>
          <p:cNvSpPr txBox="1"/>
          <p:nvPr>
            <p:ph idx="13" type="title"/>
          </p:nvPr>
        </p:nvSpPr>
        <p:spPr>
          <a:xfrm>
            <a:off x="6262328" y="1836550"/>
            <a:ext cx="144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217" name="Google Shape;217;p33"/>
          <p:cNvSpPr txBox="1"/>
          <p:nvPr>
            <p:ph idx="14" type="title"/>
          </p:nvPr>
        </p:nvSpPr>
        <p:spPr>
          <a:xfrm>
            <a:off x="1478623" y="1836550"/>
            <a:ext cx="14406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6_1"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ctrTitle"/>
          </p:nvPr>
        </p:nvSpPr>
        <p:spPr>
          <a:xfrm>
            <a:off x="4184500" y="1612400"/>
            <a:ext cx="42093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0" name="Google Shape;220;p34"/>
          <p:cNvSpPr txBox="1"/>
          <p:nvPr>
            <p:ph idx="1" type="subTitle"/>
          </p:nvPr>
        </p:nvSpPr>
        <p:spPr>
          <a:xfrm flipH="1">
            <a:off x="3970600" y="2556400"/>
            <a:ext cx="44232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CUSTOM_10">
    <p:bg>
      <p:bgPr>
        <a:solidFill>
          <a:srgbClr val="FFFFFF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1208592" y="1753800"/>
            <a:ext cx="34467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1pPr>
            <a:lvl2pPr indent="-2857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2pPr>
            <a:lvl3pPr indent="-2857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5pPr>
            <a:lvl6pPr indent="-2857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6pPr>
            <a:lvl7pPr indent="-2857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7pPr>
            <a:lvl8pPr indent="-2857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8pPr>
            <a:lvl9pPr indent="-2857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2" type="body"/>
          </p:nvPr>
        </p:nvSpPr>
        <p:spPr>
          <a:xfrm>
            <a:off x="4488708" y="1753800"/>
            <a:ext cx="34467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1pPr>
            <a:lvl2pPr indent="-2857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2pPr>
            <a:lvl3pPr indent="-2857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3pPr>
            <a:lvl4pPr indent="-2857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4pPr>
            <a:lvl5pPr indent="-2857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5pPr>
            <a:lvl6pPr indent="-2857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6pPr>
            <a:lvl7pPr indent="-2857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7pPr>
            <a:lvl8pPr indent="-2857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8pPr>
            <a:lvl9pPr indent="-2857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3" type="subTitle"/>
          </p:nvPr>
        </p:nvSpPr>
        <p:spPr>
          <a:xfrm>
            <a:off x="2487550" y="871275"/>
            <a:ext cx="41688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14"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">
  <p:cSld name="CUSTOM_7"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 txBox="1"/>
          <p:nvPr>
            <p:ph type="ctrTitle"/>
          </p:nvPr>
        </p:nvSpPr>
        <p:spPr>
          <a:xfrm>
            <a:off x="5714569" y="978487"/>
            <a:ext cx="27558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5714569" y="2293325"/>
            <a:ext cx="2555400" cy="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USTOM_7_1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/>
          <p:nvPr>
            <p:ph type="ctrTitle"/>
          </p:nvPr>
        </p:nvSpPr>
        <p:spPr>
          <a:xfrm>
            <a:off x="610875" y="1856100"/>
            <a:ext cx="14637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0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12_1_1">
    <p:bg>
      <p:bgPr>
        <a:solidFill>
          <a:srgbClr val="FFFFFF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idx="2" type="ctrTitle"/>
          </p:nvPr>
        </p:nvSpPr>
        <p:spPr>
          <a:xfrm>
            <a:off x="1738808" y="3884013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8"/>
          <p:cNvSpPr txBox="1"/>
          <p:nvPr>
            <p:ph idx="1" type="subTitle"/>
          </p:nvPr>
        </p:nvSpPr>
        <p:spPr>
          <a:xfrm>
            <a:off x="1766850" y="4078006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3" type="ctrTitle"/>
          </p:nvPr>
        </p:nvSpPr>
        <p:spPr>
          <a:xfrm>
            <a:off x="3768564" y="3884013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4" type="subTitle"/>
          </p:nvPr>
        </p:nvSpPr>
        <p:spPr>
          <a:xfrm>
            <a:off x="3781850" y="4067206"/>
            <a:ext cx="1558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5" type="ctrTitle"/>
          </p:nvPr>
        </p:nvSpPr>
        <p:spPr>
          <a:xfrm>
            <a:off x="5772279" y="3884013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6" type="subTitle"/>
          </p:nvPr>
        </p:nvSpPr>
        <p:spPr>
          <a:xfrm>
            <a:off x="5800324" y="4078006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7" type="ctrTitle"/>
          </p:nvPr>
        </p:nvSpPr>
        <p:spPr>
          <a:xfrm>
            <a:off x="1738808" y="1990131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8" type="subTitle"/>
          </p:nvPr>
        </p:nvSpPr>
        <p:spPr>
          <a:xfrm>
            <a:off x="1766850" y="2184130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9" type="ctrTitle"/>
          </p:nvPr>
        </p:nvSpPr>
        <p:spPr>
          <a:xfrm>
            <a:off x="3768568" y="1990131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3" type="subTitle"/>
          </p:nvPr>
        </p:nvSpPr>
        <p:spPr>
          <a:xfrm>
            <a:off x="3781850" y="2173330"/>
            <a:ext cx="1558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4" type="ctrTitle"/>
          </p:nvPr>
        </p:nvSpPr>
        <p:spPr>
          <a:xfrm>
            <a:off x="5772279" y="1990131"/>
            <a:ext cx="16146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5" type="subTitle"/>
          </p:nvPr>
        </p:nvSpPr>
        <p:spPr>
          <a:xfrm>
            <a:off x="5800324" y="2184130"/>
            <a:ext cx="1558500" cy="8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USTOM_16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/>
          <p:nvPr>
            <p:ph type="ctrTitle"/>
          </p:nvPr>
        </p:nvSpPr>
        <p:spPr>
          <a:xfrm>
            <a:off x="5270400" y="-450600"/>
            <a:ext cx="24120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USTOM_17"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ctrTitle"/>
          </p:nvPr>
        </p:nvSpPr>
        <p:spPr>
          <a:xfrm>
            <a:off x="610875" y="-252099"/>
            <a:ext cx="25305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/>
              <a:buNone/>
              <a:defRPr b="0" i="0" sz="2800" u="none" cap="none" strike="noStrike">
                <a:solidFill>
                  <a:schemeClr val="accent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/>
              <a:buNone/>
              <a:defRPr b="0" i="0" sz="2800" u="none" cap="none" strike="noStrike">
                <a:solidFill>
                  <a:schemeClr val="accent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b="0" i="0" sz="1200" u="none" cap="none" strike="noStrik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3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4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Relationship Id="rId9" Type="http://schemas.openxmlformats.org/officeDocument/2006/relationships/image" Target="../media/image40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hyperlink" Target="https://drive.google.com/file/d/1P3fRvslA2HMOqZQyq3YBG-SreGDOk2xX/view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6.jpg"/><Relationship Id="rId5" Type="http://schemas.openxmlformats.org/officeDocument/2006/relationships/image" Target="../media/image3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gif"/><Relationship Id="rId5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16.jpg"/><Relationship Id="rId6" Type="http://schemas.openxmlformats.org/officeDocument/2006/relationships/image" Target="../media/image14.jpg"/><Relationship Id="rId7" Type="http://schemas.openxmlformats.org/officeDocument/2006/relationships/image" Target="../media/image13.jp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/>
          <p:nvPr/>
        </p:nvSpPr>
        <p:spPr>
          <a:xfrm flipH="1">
            <a:off x="3208550" y="1366800"/>
            <a:ext cx="5195100" cy="2409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839750" y="761025"/>
            <a:ext cx="3781800" cy="325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7"/>
          <p:cNvSpPr txBox="1"/>
          <p:nvPr>
            <p:ph type="ctrTitle"/>
          </p:nvPr>
        </p:nvSpPr>
        <p:spPr>
          <a:xfrm>
            <a:off x="3940775" y="1666400"/>
            <a:ext cx="4309800" cy="107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400"/>
              <a:t>Face Mask Compliance</a:t>
            </a:r>
            <a:endParaRPr sz="4400"/>
          </a:p>
        </p:txBody>
      </p:sp>
      <p:sp>
        <p:nvSpPr>
          <p:cNvPr id="234" name="Google Shape;234;p37"/>
          <p:cNvSpPr txBox="1"/>
          <p:nvPr>
            <p:ph idx="1" type="subTitle"/>
          </p:nvPr>
        </p:nvSpPr>
        <p:spPr>
          <a:xfrm>
            <a:off x="4621469" y="2576967"/>
            <a:ext cx="36291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Compliance Leads to Containment</a:t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37"/>
          <p:cNvSpPr/>
          <p:nvPr/>
        </p:nvSpPr>
        <p:spPr>
          <a:xfrm flipH="1" rot="-5400000">
            <a:off x="7866800" y="2252250"/>
            <a:ext cx="1073700" cy="297600"/>
          </a:xfrm>
          <a:prstGeom prst="rect">
            <a:avLst/>
          </a:prstGeom>
          <a:solidFill>
            <a:srgbClr val="FF9900">
              <a:alpha val="4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571200" y="489450"/>
            <a:ext cx="4063500" cy="4063500"/>
          </a:xfrm>
          <a:prstGeom prst="rect">
            <a:avLst/>
          </a:prstGeom>
          <a:solidFill>
            <a:srgbClr val="783F04">
              <a:alpha val="10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7"/>
          <p:cNvSpPr/>
          <p:nvPr/>
        </p:nvSpPr>
        <p:spPr>
          <a:xfrm rot="-5400000">
            <a:off x="3256025" y="3746700"/>
            <a:ext cx="499800" cy="1612500"/>
          </a:xfrm>
          <a:prstGeom prst="rect">
            <a:avLst/>
          </a:prstGeom>
          <a:solidFill>
            <a:srgbClr val="8687D1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7"/>
          <p:cNvSpPr/>
          <p:nvPr/>
        </p:nvSpPr>
        <p:spPr>
          <a:xfrm>
            <a:off x="4452450" y="340650"/>
            <a:ext cx="364500" cy="297600"/>
          </a:xfrm>
          <a:prstGeom prst="rect">
            <a:avLst/>
          </a:prstGeom>
          <a:solidFill>
            <a:srgbClr val="FF9900">
              <a:alpha val="4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 rotWithShape="1">
          <a:blip r:embed="rId3">
            <a:alphaModFix amt="0"/>
          </a:blip>
          <a:srcRect b="0" l="15599" r="28844" t="0"/>
          <a:stretch/>
        </p:blipFill>
        <p:spPr>
          <a:xfrm flipH="1">
            <a:off x="571199" y="489450"/>
            <a:ext cx="4063501" cy="406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240" name="Google Shape;240;p37"/>
          <p:cNvSpPr txBox="1"/>
          <p:nvPr>
            <p:ph idx="1" type="subTitle"/>
          </p:nvPr>
        </p:nvSpPr>
        <p:spPr>
          <a:xfrm>
            <a:off x="3940776" y="3031175"/>
            <a:ext cx="4309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435D74"/>
                </a:solidFill>
              </a:rPr>
              <a:t>Mitchell, Cathy, Yuchen, Jessie</a:t>
            </a:r>
            <a:endParaRPr sz="1200">
              <a:solidFill>
                <a:srgbClr val="435D74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 rotWithShape="1">
          <a:blip r:embed="rId4">
            <a:alphaModFix/>
          </a:blip>
          <a:srcRect b="0" l="13810" r="15368" t="0"/>
          <a:stretch/>
        </p:blipFill>
        <p:spPr>
          <a:xfrm>
            <a:off x="794200" y="1070388"/>
            <a:ext cx="3459072" cy="300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ctrTitle"/>
          </p:nvPr>
        </p:nvSpPr>
        <p:spPr>
          <a:xfrm>
            <a:off x="619900" y="58600"/>
            <a:ext cx="7904100" cy="7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Additions to Data</a:t>
            </a:r>
            <a:endParaRPr/>
          </a:p>
        </p:txBody>
      </p:sp>
      <p:sp>
        <p:nvSpPr>
          <p:cNvPr id="371" name="Google Shape;371;p46"/>
          <p:cNvSpPr txBox="1"/>
          <p:nvPr/>
        </p:nvSpPr>
        <p:spPr>
          <a:xfrm>
            <a:off x="152275" y="762739"/>
            <a:ext cx="8839200" cy="17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Completed </a:t>
            </a:r>
            <a:r>
              <a:rPr b="1" lang="en" sz="1200">
                <a:latin typeface="Antic"/>
                <a:ea typeface="Antic"/>
                <a:cs typeface="Antic"/>
                <a:sym typeface="Antic"/>
              </a:rPr>
              <a:t>two rounds</a:t>
            </a:r>
            <a:r>
              <a:rPr lang="en" sz="1200">
                <a:latin typeface="Antic"/>
                <a:ea typeface="Antic"/>
                <a:cs typeface="Antic"/>
                <a:sym typeface="Antic"/>
              </a:rPr>
              <a:t> of additions to data, totaling </a:t>
            </a:r>
            <a:r>
              <a:rPr b="1" lang="en" sz="1200">
                <a:latin typeface="Antic"/>
                <a:ea typeface="Antic"/>
                <a:cs typeface="Antic"/>
                <a:sym typeface="Antic"/>
              </a:rPr>
              <a:t>220 images</a:t>
            </a:r>
            <a:r>
              <a:rPr lang="en" sz="1200">
                <a:latin typeface="Antic"/>
                <a:ea typeface="Antic"/>
                <a:cs typeface="Antic"/>
                <a:sym typeface="Antic"/>
              </a:rPr>
              <a:t> consisting of:</a:t>
            </a:r>
            <a:endParaRPr sz="1200">
              <a:latin typeface="Antic"/>
              <a:ea typeface="Antic"/>
              <a:cs typeface="Antic"/>
              <a:sym typeface="Antic"/>
            </a:endParaRPr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tic"/>
              <a:buChar char="○"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Selfies taken by friends, and still photos found online</a:t>
            </a:r>
            <a:endParaRPr sz="1200">
              <a:latin typeface="Antic"/>
              <a:ea typeface="Antic"/>
              <a:cs typeface="Antic"/>
              <a:sym typeface="Antic"/>
            </a:endParaRPr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tic"/>
              <a:buChar char="○"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Screenshots of surveillance footage and other videos</a:t>
            </a:r>
            <a:endParaRPr sz="1200">
              <a:latin typeface="Antic"/>
              <a:ea typeface="Antic"/>
              <a:cs typeface="Antic"/>
              <a:sym typeface="Antic"/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tic"/>
              <a:buChar char="●"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These images provided our models with additional examples of:</a:t>
            </a:r>
            <a:endParaRPr sz="1200">
              <a:latin typeface="Antic"/>
              <a:ea typeface="Antic"/>
              <a:cs typeface="Antic"/>
              <a:sym typeface="Antic"/>
            </a:endParaRPr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Diverse </a:t>
            </a:r>
            <a:r>
              <a:rPr b="1" lang="en" sz="1200">
                <a:latin typeface="Antic"/>
                <a:ea typeface="Antic"/>
                <a:cs typeface="Antic"/>
                <a:sym typeface="Antic"/>
              </a:rPr>
              <a:t>geographies</a:t>
            </a:r>
            <a:endParaRPr b="1" sz="1200">
              <a:latin typeface="Antic"/>
              <a:ea typeface="Antic"/>
              <a:cs typeface="Antic"/>
              <a:sym typeface="Antic"/>
            </a:endParaRPr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V</a:t>
            </a:r>
            <a:r>
              <a:rPr lang="en" sz="1200">
                <a:latin typeface="Antic"/>
                <a:ea typeface="Antic"/>
                <a:cs typeface="Antic"/>
                <a:sym typeface="Antic"/>
              </a:rPr>
              <a:t>aried </a:t>
            </a:r>
            <a:r>
              <a:rPr b="1" lang="en" sz="1200">
                <a:latin typeface="Antic"/>
                <a:ea typeface="Antic"/>
                <a:cs typeface="Antic"/>
                <a:sym typeface="Antic"/>
              </a:rPr>
              <a:t>lighting</a:t>
            </a:r>
            <a:endParaRPr b="1" sz="1200">
              <a:latin typeface="Antic"/>
              <a:ea typeface="Antic"/>
              <a:cs typeface="Antic"/>
              <a:sym typeface="Antic"/>
            </a:endParaRPr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Typically </a:t>
            </a:r>
            <a:r>
              <a:rPr b="1" lang="en" sz="1200">
                <a:latin typeface="Antic"/>
                <a:ea typeface="Antic"/>
                <a:cs typeface="Antic"/>
                <a:sym typeface="Antic"/>
              </a:rPr>
              <a:t>crowded areas</a:t>
            </a:r>
            <a:r>
              <a:rPr lang="en" sz="1200">
                <a:latin typeface="Antic"/>
                <a:ea typeface="Antic"/>
                <a:cs typeface="Antic"/>
                <a:sym typeface="Antic"/>
              </a:rPr>
              <a:t>, e.g. subways, gyms, airports, restaurants, stores, elevators</a:t>
            </a:r>
            <a:endParaRPr sz="1200">
              <a:latin typeface="Antic"/>
              <a:ea typeface="Antic"/>
              <a:cs typeface="Antic"/>
              <a:sym typeface="Antic"/>
            </a:endParaRPr>
          </a:p>
          <a:p>
            <a:pPr indent="-3048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More </a:t>
            </a:r>
            <a:r>
              <a:rPr b="1" lang="en" sz="1200">
                <a:latin typeface="Antic"/>
                <a:ea typeface="Antic"/>
                <a:cs typeface="Antic"/>
                <a:sym typeface="Antic"/>
              </a:rPr>
              <a:t>angles and rotations</a:t>
            </a:r>
            <a:endParaRPr b="1" sz="1200">
              <a:latin typeface="Antic"/>
              <a:ea typeface="Antic"/>
              <a:cs typeface="Antic"/>
              <a:sym typeface="Antic"/>
            </a:endParaRPr>
          </a:p>
        </p:txBody>
      </p:sp>
      <p:pic>
        <p:nvPicPr>
          <p:cNvPr id="372" name="Google Shape;3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50" y="2580300"/>
            <a:ext cx="8839202" cy="2504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5325" y="3991200"/>
            <a:ext cx="1568975" cy="11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6"/>
          <p:cNvPicPr preferRelativeResize="0"/>
          <p:nvPr/>
        </p:nvPicPr>
        <p:blipFill rotWithShape="1">
          <a:blip r:embed="rId5">
            <a:alphaModFix/>
          </a:blip>
          <a:srcRect b="390" l="0" r="40327" t="-390"/>
          <a:stretch/>
        </p:blipFill>
        <p:spPr>
          <a:xfrm>
            <a:off x="1657707" y="4035599"/>
            <a:ext cx="1184208" cy="105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7"/>
          <p:cNvSpPr txBox="1"/>
          <p:nvPr>
            <p:ph type="ctrTitle"/>
          </p:nvPr>
        </p:nvSpPr>
        <p:spPr>
          <a:xfrm>
            <a:off x="619900" y="586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Overview</a:t>
            </a:r>
            <a:endParaRPr/>
          </a:p>
        </p:txBody>
      </p:sp>
      <p:sp>
        <p:nvSpPr>
          <p:cNvPr id="380" name="Google Shape;380;p47"/>
          <p:cNvSpPr/>
          <p:nvPr/>
        </p:nvSpPr>
        <p:spPr>
          <a:xfrm>
            <a:off x="1999025" y="1140625"/>
            <a:ext cx="2865300" cy="10884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 Detection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5257800" y="1140625"/>
            <a:ext cx="2865300" cy="1088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Classification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82" name="Google Shape;382;p47"/>
          <p:cNvGraphicFramePr/>
          <p:nvPr/>
        </p:nvGraphicFramePr>
        <p:xfrm>
          <a:off x="267775" y="237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{F473ECE2-0097-4BA5-A24A-040ABE56706F}</a:tableStyleId>
              </a:tblPr>
              <a:tblGrid>
                <a:gridCol w="1612800"/>
                <a:gridCol w="3189525"/>
                <a:gridCol w="3565075"/>
              </a:tblGrid>
              <a:tr h="46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Selected Model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YOLOv5x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MobileNetV3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Additional Layers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Sort Layer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Face Detection Layer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Deep Sort Layer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Hypothesis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May perform better for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distant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faces on video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Potential to benefit from existing face detection models, or perform better on clearer images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Object Detection Workflow</a:t>
            </a:r>
            <a:endParaRPr/>
          </a:p>
        </p:txBody>
      </p:sp>
      <p:sp>
        <p:nvSpPr>
          <p:cNvPr id="388" name="Google Shape;388;p48"/>
          <p:cNvSpPr/>
          <p:nvPr/>
        </p:nvSpPr>
        <p:spPr>
          <a:xfrm>
            <a:off x="154425" y="1204075"/>
            <a:ext cx="8883600" cy="1980000"/>
          </a:xfrm>
          <a:prstGeom prst="horizontalScroll">
            <a:avLst>
              <a:gd fmla="val 125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8"/>
          <p:cNvSpPr/>
          <p:nvPr/>
        </p:nvSpPr>
        <p:spPr>
          <a:xfrm>
            <a:off x="2764063" y="4173800"/>
            <a:ext cx="3618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8"/>
          <p:cNvSpPr txBox="1"/>
          <p:nvPr/>
        </p:nvSpPr>
        <p:spPr>
          <a:xfrm>
            <a:off x="174925" y="3929600"/>
            <a:ext cx="2286000" cy="6858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V</a:t>
            </a:r>
            <a:r>
              <a:rPr lang="en" sz="900">
                <a:latin typeface="Lato"/>
                <a:ea typeface="Lato"/>
                <a:cs typeface="Lato"/>
                <a:sym typeface="Lato"/>
              </a:rPr>
              <a:t>ideo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3429000" y="3929600"/>
            <a:ext cx="2286000" cy="6858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Facemask Detector Model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48"/>
          <p:cNvSpPr/>
          <p:nvPr/>
        </p:nvSpPr>
        <p:spPr>
          <a:xfrm>
            <a:off x="6050425" y="4173800"/>
            <a:ext cx="3618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48"/>
          <p:cNvSpPr txBox="1"/>
          <p:nvPr/>
        </p:nvSpPr>
        <p:spPr>
          <a:xfrm>
            <a:off x="6683078" y="3929600"/>
            <a:ext cx="2286000" cy="6858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Marked Video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Compliance score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8"/>
          <p:cNvSpPr txBox="1"/>
          <p:nvPr/>
        </p:nvSpPr>
        <p:spPr>
          <a:xfrm>
            <a:off x="508700" y="1790425"/>
            <a:ext cx="1582500" cy="685800"/>
          </a:xfrm>
          <a:prstGeom prst="rect">
            <a:avLst/>
          </a:prstGeom>
          <a:solidFill>
            <a:srgbClr val="8687D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Annotated images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6 categories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48"/>
          <p:cNvSpPr/>
          <p:nvPr/>
        </p:nvSpPr>
        <p:spPr>
          <a:xfrm>
            <a:off x="2170625" y="1988575"/>
            <a:ext cx="3618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8687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2611775" y="1782775"/>
            <a:ext cx="1691700" cy="685800"/>
          </a:xfrm>
          <a:prstGeom prst="rect">
            <a:avLst/>
          </a:prstGeom>
          <a:solidFill>
            <a:srgbClr val="8687D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Augmentation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8"/>
          <p:cNvSpPr/>
          <p:nvPr/>
        </p:nvSpPr>
        <p:spPr>
          <a:xfrm>
            <a:off x="4391088" y="1988575"/>
            <a:ext cx="3618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8687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48"/>
          <p:cNvSpPr txBox="1"/>
          <p:nvPr/>
        </p:nvSpPr>
        <p:spPr>
          <a:xfrm>
            <a:off x="7168175" y="1790425"/>
            <a:ext cx="1691700" cy="6858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Detect Mask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YOLOv5x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p48"/>
          <p:cNvSpPr/>
          <p:nvPr/>
        </p:nvSpPr>
        <p:spPr>
          <a:xfrm>
            <a:off x="6633163" y="1988575"/>
            <a:ext cx="3618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8687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8"/>
          <p:cNvSpPr txBox="1"/>
          <p:nvPr/>
        </p:nvSpPr>
        <p:spPr>
          <a:xfrm>
            <a:off x="4846738" y="1790425"/>
            <a:ext cx="1692600" cy="6858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Deep Sort Layer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Track number of unique individuals for individual compliance score calculation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p48"/>
          <p:cNvSpPr/>
          <p:nvPr/>
        </p:nvSpPr>
        <p:spPr>
          <a:xfrm rot="5400000">
            <a:off x="4165875" y="3195325"/>
            <a:ext cx="587100" cy="4344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8"/>
          <p:cNvSpPr/>
          <p:nvPr/>
        </p:nvSpPr>
        <p:spPr>
          <a:xfrm>
            <a:off x="-1475175" y="570775"/>
            <a:ext cx="1705800" cy="7095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YOLOv5x Model Performance</a:t>
            </a:r>
            <a:endParaRPr/>
          </a:p>
        </p:txBody>
      </p:sp>
      <p:sp>
        <p:nvSpPr>
          <p:cNvPr id="408" name="Google Shape;408;p49"/>
          <p:cNvSpPr txBox="1"/>
          <p:nvPr/>
        </p:nvSpPr>
        <p:spPr>
          <a:xfrm>
            <a:off x="574625" y="4160250"/>
            <a:ext cx="790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i="1" lang="en">
                <a:latin typeface="Antic"/>
                <a:ea typeface="Antic"/>
                <a:cs typeface="Antic"/>
                <a:sym typeface="Antic"/>
              </a:rPr>
              <a:t>Highest score was 0.842 on latest model, but penultimate model was selected for implementation</a:t>
            </a:r>
            <a:endParaRPr i="1">
              <a:latin typeface="Antic"/>
              <a:ea typeface="Antic"/>
              <a:cs typeface="Antic"/>
              <a:sym typeface="Ant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ntic"/>
              <a:buChar char="●"/>
            </a:pPr>
            <a:r>
              <a:rPr i="1" lang="en">
                <a:latin typeface="Antic"/>
                <a:ea typeface="Antic"/>
                <a:cs typeface="Antic"/>
                <a:sym typeface="Antic"/>
              </a:rPr>
              <a:t>Performance was better assessed via manual video analysis, rather than automated evaluation</a:t>
            </a:r>
            <a:endParaRPr/>
          </a:p>
        </p:txBody>
      </p:sp>
      <p:pic>
        <p:nvPicPr>
          <p:cNvPr id="409" name="Google Shape;40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50" y="1201775"/>
            <a:ext cx="84010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0"/>
          <p:cNvSpPr/>
          <p:nvPr/>
        </p:nvSpPr>
        <p:spPr>
          <a:xfrm>
            <a:off x="383550" y="986500"/>
            <a:ext cx="1828800" cy="404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0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Evolution on Sample Video</a:t>
            </a:r>
            <a:endParaRPr/>
          </a:p>
        </p:txBody>
      </p:sp>
      <p:pic>
        <p:nvPicPr>
          <p:cNvPr id="416" name="Google Shape;41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025" y="1353200"/>
            <a:ext cx="1582026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4400" y="1353200"/>
            <a:ext cx="1828800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1625" y="2536088"/>
            <a:ext cx="153352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35588" y="2536100"/>
            <a:ext cx="1470891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0"/>
          <p:cNvSpPr txBox="1"/>
          <p:nvPr/>
        </p:nvSpPr>
        <p:spPr>
          <a:xfrm>
            <a:off x="2662175" y="986500"/>
            <a:ext cx="128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tic"/>
                <a:ea typeface="Antic"/>
                <a:cs typeface="Antic"/>
                <a:sym typeface="Antic"/>
              </a:rPr>
              <a:t>Baseline Model</a:t>
            </a:r>
            <a:endParaRPr b="1"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421" name="Google Shape;421;p50"/>
          <p:cNvSpPr txBox="1"/>
          <p:nvPr/>
        </p:nvSpPr>
        <p:spPr>
          <a:xfrm>
            <a:off x="4570837" y="986500"/>
            <a:ext cx="195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tic"/>
                <a:ea typeface="Antic"/>
                <a:cs typeface="Antic"/>
                <a:sym typeface="Antic"/>
              </a:rPr>
              <a:t>With First Data Update</a:t>
            </a:r>
            <a:endParaRPr b="1">
              <a:latin typeface="Antic"/>
              <a:ea typeface="Antic"/>
              <a:cs typeface="Antic"/>
              <a:sym typeface="Antic"/>
            </a:endParaRPr>
          </a:p>
        </p:txBody>
      </p:sp>
      <p:pic>
        <p:nvPicPr>
          <p:cNvPr id="422" name="Google Shape;422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4000" y="1386700"/>
            <a:ext cx="563500" cy="14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713" y="3680888"/>
            <a:ext cx="8763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40913" y="3670700"/>
            <a:ext cx="876300" cy="1163357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 txBox="1"/>
          <p:nvPr/>
        </p:nvSpPr>
        <p:spPr>
          <a:xfrm>
            <a:off x="813750" y="986500"/>
            <a:ext cx="9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tic"/>
                <a:ea typeface="Antic"/>
                <a:cs typeface="Antic"/>
                <a:sym typeface="Antic"/>
              </a:rPr>
              <a:t>All Models</a:t>
            </a:r>
            <a:endParaRPr/>
          </a:p>
        </p:txBody>
      </p:sp>
      <p:sp>
        <p:nvSpPr>
          <p:cNvPr id="426" name="Google Shape;426;p50"/>
          <p:cNvSpPr txBox="1"/>
          <p:nvPr/>
        </p:nvSpPr>
        <p:spPr>
          <a:xfrm>
            <a:off x="6626623" y="986500"/>
            <a:ext cx="26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ntic"/>
                <a:ea typeface="Antic"/>
                <a:cs typeface="Antic"/>
                <a:sym typeface="Antic"/>
              </a:rPr>
              <a:t>With Final Data &amp; Deep Sort</a:t>
            </a:r>
            <a:endParaRPr b="1">
              <a:latin typeface="Antic"/>
              <a:ea typeface="Antic"/>
              <a:cs typeface="Antic"/>
              <a:sym typeface="Antic"/>
            </a:endParaRPr>
          </a:p>
        </p:txBody>
      </p:sp>
      <p:pic>
        <p:nvPicPr>
          <p:cNvPr id="427" name="Google Shape;42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32888" y="3680900"/>
            <a:ext cx="8763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95330" y="2531012"/>
            <a:ext cx="1190232" cy="106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" name="Google Shape;429;p50"/>
          <p:cNvCxnSpPr/>
          <p:nvPr/>
        </p:nvCxnSpPr>
        <p:spPr>
          <a:xfrm>
            <a:off x="4382288" y="1098500"/>
            <a:ext cx="8700" cy="37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50"/>
          <p:cNvCxnSpPr/>
          <p:nvPr/>
        </p:nvCxnSpPr>
        <p:spPr>
          <a:xfrm>
            <a:off x="6626625" y="1098500"/>
            <a:ext cx="8700" cy="378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1" name="Google Shape;431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38750" y="1353200"/>
            <a:ext cx="1703388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0"/>
          <p:cNvPicPr preferRelativeResize="0"/>
          <p:nvPr/>
        </p:nvPicPr>
        <p:blipFill rotWithShape="1">
          <a:blip r:embed="rId12">
            <a:alphaModFix/>
          </a:blip>
          <a:srcRect b="0" l="18553" r="0" t="0"/>
          <a:stretch/>
        </p:blipFill>
        <p:spPr>
          <a:xfrm>
            <a:off x="531187" y="2941155"/>
            <a:ext cx="1533525" cy="188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Classification Workflow</a:t>
            </a:r>
            <a:endParaRPr/>
          </a:p>
        </p:txBody>
      </p:sp>
      <p:sp>
        <p:nvSpPr>
          <p:cNvPr id="438" name="Google Shape;438;p51"/>
          <p:cNvSpPr/>
          <p:nvPr/>
        </p:nvSpPr>
        <p:spPr>
          <a:xfrm>
            <a:off x="154425" y="975475"/>
            <a:ext cx="8883600" cy="2607000"/>
          </a:xfrm>
          <a:prstGeom prst="horizontalScroll">
            <a:avLst>
              <a:gd fmla="val 12500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1"/>
          <p:cNvSpPr/>
          <p:nvPr/>
        </p:nvSpPr>
        <p:spPr>
          <a:xfrm>
            <a:off x="2764063" y="4402400"/>
            <a:ext cx="3618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1"/>
          <p:cNvSpPr txBox="1"/>
          <p:nvPr/>
        </p:nvSpPr>
        <p:spPr>
          <a:xfrm>
            <a:off x="174925" y="4158200"/>
            <a:ext cx="2286000" cy="6858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Video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51"/>
          <p:cNvSpPr txBox="1"/>
          <p:nvPr/>
        </p:nvSpPr>
        <p:spPr>
          <a:xfrm>
            <a:off x="3429000" y="4158200"/>
            <a:ext cx="2286000" cy="6858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Facemask Detector Model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p51"/>
          <p:cNvSpPr/>
          <p:nvPr/>
        </p:nvSpPr>
        <p:spPr>
          <a:xfrm>
            <a:off x="6050425" y="4402400"/>
            <a:ext cx="3618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1"/>
          <p:cNvSpPr txBox="1"/>
          <p:nvPr/>
        </p:nvSpPr>
        <p:spPr>
          <a:xfrm>
            <a:off x="6683078" y="4158200"/>
            <a:ext cx="2286000" cy="6858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Output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Marked Video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Compliance score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p51"/>
          <p:cNvSpPr txBox="1"/>
          <p:nvPr/>
        </p:nvSpPr>
        <p:spPr>
          <a:xfrm>
            <a:off x="508700" y="1561825"/>
            <a:ext cx="1366200" cy="685800"/>
          </a:xfrm>
          <a:prstGeom prst="rect">
            <a:avLst/>
          </a:prstGeom>
          <a:solidFill>
            <a:srgbClr val="8687D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Annotated images</a:t>
            </a:r>
            <a:endParaRPr sz="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Lato"/>
                <a:ea typeface="Lato"/>
                <a:cs typeface="Lato"/>
                <a:sym typeface="Lato"/>
              </a:rPr>
              <a:t>6 categories</a:t>
            </a:r>
            <a:endParaRPr sz="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p51"/>
          <p:cNvSpPr/>
          <p:nvPr/>
        </p:nvSpPr>
        <p:spPr>
          <a:xfrm>
            <a:off x="1962260" y="1759975"/>
            <a:ext cx="3123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8687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1"/>
          <p:cNvSpPr txBox="1"/>
          <p:nvPr/>
        </p:nvSpPr>
        <p:spPr>
          <a:xfrm>
            <a:off x="2352510" y="1554175"/>
            <a:ext cx="1244700" cy="685800"/>
          </a:xfrm>
          <a:prstGeom prst="rect">
            <a:avLst/>
          </a:prstGeom>
          <a:solidFill>
            <a:srgbClr val="8687D1">
              <a:alpha val="52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Data Augmentation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51"/>
          <p:cNvSpPr/>
          <p:nvPr/>
        </p:nvSpPr>
        <p:spPr>
          <a:xfrm>
            <a:off x="3679788" y="1759975"/>
            <a:ext cx="3123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8687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1"/>
          <p:cNvSpPr txBox="1"/>
          <p:nvPr/>
        </p:nvSpPr>
        <p:spPr>
          <a:xfrm>
            <a:off x="7539004" y="1561825"/>
            <a:ext cx="1244700" cy="6858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Mask Detection Layer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MobileNetV3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9" name="Google Shape;449;p51"/>
          <p:cNvSpPr/>
          <p:nvPr/>
        </p:nvSpPr>
        <p:spPr>
          <a:xfrm>
            <a:off x="7069174" y="1759975"/>
            <a:ext cx="2661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8687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1"/>
          <p:cNvSpPr txBox="1"/>
          <p:nvPr/>
        </p:nvSpPr>
        <p:spPr>
          <a:xfrm>
            <a:off x="4062788" y="1561825"/>
            <a:ext cx="1137000" cy="6858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Deep Sort Layer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1" name="Google Shape;451;p51"/>
          <p:cNvSpPr/>
          <p:nvPr/>
        </p:nvSpPr>
        <p:spPr>
          <a:xfrm rot="5400000">
            <a:off x="4165875" y="3576325"/>
            <a:ext cx="587100" cy="434400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51"/>
          <p:cNvSpPr/>
          <p:nvPr/>
        </p:nvSpPr>
        <p:spPr>
          <a:xfrm>
            <a:off x="-1475175" y="570775"/>
            <a:ext cx="1705800" cy="7095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51"/>
          <p:cNvSpPr/>
          <p:nvPr/>
        </p:nvSpPr>
        <p:spPr>
          <a:xfrm>
            <a:off x="5308198" y="1759975"/>
            <a:ext cx="312300" cy="2655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8687D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1"/>
          <p:cNvSpPr txBox="1"/>
          <p:nvPr/>
        </p:nvSpPr>
        <p:spPr>
          <a:xfrm>
            <a:off x="5777776" y="1561825"/>
            <a:ext cx="1137000" cy="6858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Face Detection Layer</a:t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aizoo</a:t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51"/>
          <p:cNvSpPr txBox="1"/>
          <p:nvPr/>
        </p:nvSpPr>
        <p:spPr>
          <a:xfrm>
            <a:off x="5698275" y="2341375"/>
            <a:ext cx="136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571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ntic"/>
              <a:buChar char="●"/>
            </a:pPr>
            <a:r>
              <a:rPr lang="en" sz="900">
                <a:latin typeface="Antic"/>
                <a:ea typeface="Antic"/>
                <a:cs typeface="Antic"/>
                <a:sym typeface="Antic"/>
              </a:rPr>
              <a:t>Data preprocessing step</a:t>
            </a:r>
            <a:endParaRPr sz="900">
              <a:latin typeface="Antic"/>
              <a:ea typeface="Antic"/>
              <a:cs typeface="Antic"/>
              <a:sym typeface="Antic"/>
            </a:endParaRPr>
          </a:p>
          <a:p>
            <a:pPr indent="-114300" lvl="0" marL="5715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Font typeface="Antic"/>
              <a:buChar char="●"/>
            </a:pPr>
            <a:r>
              <a:rPr lang="en" sz="900">
                <a:latin typeface="Antic"/>
                <a:ea typeface="Antic"/>
                <a:cs typeface="Antic"/>
                <a:sym typeface="Antic"/>
              </a:rPr>
              <a:t>Selected pre-trained model aizoo</a:t>
            </a:r>
            <a:endParaRPr sz="900"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456" name="Google Shape;456;p51"/>
          <p:cNvSpPr txBox="1"/>
          <p:nvPr/>
        </p:nvSpPr>
        <p:spPr>
          <a:xfrm>
            <a:off x="7527081" y="2341366"/>
            <a:ext cx="14199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14300" lvl="0" marL="57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Font typeface="Antic"/>
              <a:buChar char="●"/>
            </a:pPr>
            <a:r>
              <a:rPr lang="en" sz="900">
                <a:latin typeface="Antic"/>
                <a:ea typeface="Antic"/>
                <a:cs typeface="Antic"/>
                <a:sym typeface="Antic"/>
              </a:rPr>
              <a:t>Classifies face images into 6 classes</a:t>
            </a:r>
            <a:endParaRPr sz="900">
              <a:latin typeface="Antic"/>
              <a:ea typeface="Antic"/>
              <a:cs typeface="Antic"/>
              <a:sym typeface="Antic"/>
            </a:endParaRPr>
          </a:p>
          <a:p>
            <a:pPr indent="-114300" lvl="0" marL="5715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Font typeface="Antic"/>
              <a:buChar char="●"/>
            </a:pPr>
            <a:r>
              <a:rPr lang="en" sz="900">
                <a:latin typeface="Antic"/>
                <a:ea typeface="Antic"/>
                <a:cs typeface="Antic"/>
                <a:sym typeface="Antic"/>
              </a:rPr>
              <a:t>Trained from prepared dataset (face only)</a:t>
            </a:r>
            <a:endParaRPr sz="900"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MobileNetV3 Model Performance</a:t>
            </a:r>
            <a:endParaRPr/>
          </a:p>
        </p:txBody>
      </p:sp>
      <p:graphicFrame>
        <p:nvGraphicFramePr>
          <p:cNvPr id="462" name="Google Shape;462;p52"/>
          <p:cNvGraphicFramePr/>
          <p:nvPr/>
        </p:nvGraphicFramePr>
        <p:xfrm>
          <a:off x="266700" y="16134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{F473ECE2-0097-4BA5-A24A-040ABE56706F}</a:tableStyleId>
              </a:tblPr>
              <a:tblGrid>
                <a:gridCol w="1050025"/>
                <a:gridCol w="850175"/>
                <a:gridCol w="850175"/>
                <a:gridCol w="850175"/>
                <a:gridCol w="850175"/>
              </a:tblGrid>
              <a:tr h="37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Label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Precision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Recall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F1 Score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Support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</a:tr>
              <a:tr h="39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 mask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0.94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0.97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0.95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129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Non-medical f</a:t>
                      </a:r>
                      <a:r>
                        <a:rPr lang="en" sz="900"/>
                        <a:t>ull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0.71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0.87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0.79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138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Non-medical p</a:t>
                      </a:r>
                      <a:r>
                        <a:rPr lang="en" sz="900"/>
                        <a:t>artial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0.67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0.62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0.64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44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Medical full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0.90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0.82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0.85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207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Medical partial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0.83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0.68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0.74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78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Face shield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0.82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0.85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0.84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263238"/>
                          </a:solidFill>
                        </a:rPr>
                        <a:t>23</a:t>
                      </a:r>
                      <a:endParaRPr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Total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63238"/>
                          </a:solidFill>
                        </a:rPr>
                        <a:t>0.83</a:t>
                      </a:r>
                      <a:endParaRPr b="1"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263238"/>
                          </a:solidFill>
                        </a:rPr>
                        <a:t>619</a:t>
                      </a:r>
                      <a:endParaRPr b="1" sz="1000">
                        <a:solidFill>
                          <a:srgbClr val="263238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463" name="Google Shape;463;p52"/>
          <p:cNvSpPr txBox="1"/>
          <p:nvPr/>
        </p:nvSpPr>
        <p:spPr>
          <a:xfrm>
            <a:off x="266700" y="1038725"/>
            <a:ext cx="445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Train on f</a:t>
            </a:r>
            <a:r>
              <a:rPr lang="en" sz="1200">
                <a:latin typeface="Antic"/>
                <a:ea typeface="Antic"/>
                <a:cs typeface="Antic"/>
                <a:sym typeface="Antic"/>
              </a:rPr>
              <a:t>inal data (augmented, w/ additions)</a:t>
            </a:r>
            <a:endParaRPr sz="120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64 batch size, 140 epochs</a:t>
            </a:r>
            <a:endParaRPr sz="1200">
              <a:latin typeface="Antic"/>
              <a:ea typeface="Antic"/>
              <a:cs typeface="Antic"/>
              <a:sym typeface="Antic"/>
            </a:endParaRPr>
          </a:p>
        </p:txBody>
      </p:sp>
      <p:graphicFrame>
        <p:nvGraphicFramePr>
          <p:cNvPr id="464" name="Google Shape;464;p52"/>
          <p:cNvGraphicFramePr/>
          <p:nvPr/>
        </p:nvGraphicFramePr>
        <p:xfrm>
          <a:off x="4919875" y="1525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{F473ECE2-0097-4BA5-A24A-040ABE56706F}</a:tableStyleId>
              </a:tblPr>
              <a:tblGrid>
                <a:gridCol w="778025"/>
                <a:gridCol w="1850175"/>
                <a:gridCol w="13523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Layer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Improvement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</a:rPr>
                        <a:t>Result</a:t>
                      </a:r>
                      <a:endParaRPr b="1"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51C75"/>
                    </a:solidFill>
                  </a:tcPr>
                </a:tc>
              </a:tr>
              <a:tr h="6073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Face Detection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Base model </a:t>
                      </a:r>
                      <a:r>
                        <a:rPr lang="en" sz="900"/>
                        <a:t>facenet-pytorch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Detected non-face objects; missed black faces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8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Fixed </a:t>
                      </a:r>
                      <a:r>
                        <a:rPr lang="en" sz="900"/>
                        <a:t>image format issue from video to image (BGR vs. RGB)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Better but only detected close faces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4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Explored face detection models and selected aizoo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Better w/ some far and blurred faces detected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0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Mask Detection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Base model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Accuracy: 0.68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Augmentation + additions of data 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Accuracy: 0.76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2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Optimized batch size and epoch #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Accuracy: 0.83</a:t>
                      </a:r>
                      <a:endParaRPr sz="9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5" name="Google Shape;465;p52"/>
          <p:cNvSpPr txBox="1"/>
          <p:nvPr/>
        </p:nvSpPr>
        <p:spPr>
          <a:xfrm>
            <a:off x="4914900" y="1038725"/>
            <a:ext cx="382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Model Evolution</a:t>
            </a:r>
            <a:endParaRPr sz="1200"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/>
          <p:nvPr>
            <p:ph type="ctrTitle"/>
          </p:nvPr>
        </p:nvSpPr>
        <p:spPr>
          <a:xfrm>
            <a:off x="619900" y="211000"/>
            <a:ext cx="7904100" cy="58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on Video</a:t>
            </a:r>
            <a:endParaRPr/>
          </a:p>
        </p:txBody>
      </p:sp>
      <p:pic>
        <p:nvPicPr>
          <p:cNvPr id="471" name="Google Shape;47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796000"/>
            <a:ext cx="7187026" cy="4042702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3"/>
          <p:cNvSpPr txBox="1"/>
          <p:nvPr/>
        </p:nvSpPr>
        <p:spPr>
          <a:xfrm>
            <a:off x="143950" y="4788435"/>
            <a:ext cx="1746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Link to video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>
            <p:ph type="ctrTitle"/>
          </p:nvPr>
        </p:nvSpPr>
        <p:spPr>
          <a:xfrm>
            <a:off x="619900" y="586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Model Results</a:t>
            </a:r>
            <a:endParaRPr/>
          </a:p>
        </p:txBody>
      </p:sp>
      <p:sp>
        <p:nvSpPr>
          <p:cNvPr id="478" name="Google Shape;478;p54"/>
          <p:cNvSpPr/>
          <p:nvPr/>
        </p:nvSpPr>
        <p:spPr>
          <a:xfrm>
            <a:off x="1999025" y="1140625"/>
            <a:ext cx="2865300" cy="10884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 Detection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54"/>
          <p:cNvSpPr/>
          <p:nvPr/>
        </p:nvSpPr>
        <p:spPr>
          <a:xfrm>
            <a:off x="5257800" y="1140625"/>
            <a:ext cx="2865300" cy="10884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Image Classification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80" name="Google Shape;480;p54"/>
          <p:cNvGraphicFramePr/>
          <p:nvPr/>
        </p:nvGraphicFramePr>
        <p:xfrm>
          <a:off x="267775" y="2377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{F473ECE2-0097-4BA5-A24A-040ABE56706F}</a:tableStyleId>
              </a:tblPr>
              <a:tblGrid>
                <a:gridCol w="1644925"/>
                <a:gridCol w="3146550"/>
                <a:gridCol w="3129300"/>
              </a:tblGrid>
              <a:tr h="46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Model used</a:t>
                      </a:r>
                      <a:endParaRPr b="1"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YOLOv5x</a:t>
                      </a:r>
                      <a:endParaRPr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MobileNetV3 + aizoo</a:t>
                      </a:r>
                      <a:endParaRPr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Face detection</a:t>
                      </a:r>
                      <a:endParaRPr b="1"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Similar </a:t>
                      </a: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performance in close faces</a:t>
                      </a:r>
                      <a:endParaRPr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YOLOv5x performs b</a:t>
                      </a: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etter for blurred farther faces</a:t>
                      </a:r>
                      <a:endParaRPr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673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Mask detection</a:t>
                      </a:r>
                      <a:endParaRPr b="1"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Accuracy 0.84 for </a:t>
                      </a: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both steps</a:t>
                      </a:r>
                      <a:endParaRPr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Errors focused on medical vs non-medical and partial vs full</a:t>
                      </a:r>
                      <a:endParaRPr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A</a:t>
                      </a: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ccuracy 0.83 for mask detection step</a:t>
                      </a:r>
                      <a:endParaRPr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Errors more widespread in all cases</a:t>
                      </a:r>
                      <a:endParaRPr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Overall performance</a:t>
                      </a:r>
                      <a:endParaRPr b="1"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Antic"/>
                          <a:ea typeface="Antic"/>
                          <a:cs typeface="Antic"/>
                          <a:sym typeface="Antic"/>
                        </a:rPr>
                        <a:t>YOLOv5x performs better overall, especially on more complex videos</a:t>
                      </a:r>
                      <a:endParaRPr sz="1200">
                        <a:latin typeface="Antic"/>
                        <a:ea typeface="Antic"/>
                        <a:cs typeface="Antic"/>
                        <a:sym typeface="Ant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5"/>
          <p:cNvSpPr txBox="1"/>
          <p:nvPr>
            <p:ph type="ctrTitle"/>
          </p:nvPr>
        </p:nvSpPr>
        <p:spPr>
          <a:xfrm>
            <a:off x="455100" y="183175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Demo</a:t>
            </a:r>
            <a:endParaRPr sz="3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idx="6" type="ctrTitle"/>
          </p:nvPr>
        </p:nvSpPr>
        <p:spPr>
          <a:xfrm>
            <a:off x="2828250" y="139192"/>
            <a:ext cx="3487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47" name="Google Shape;247;p38"/>
          <p:cNvSpPr/>
          <p:nvPr/>
        </p:nvSpPr>
        <p:spPr>
          <a:xfrm>
            <a:off x="3452400" y="1349225"/>
            <a:ext cx="2239200" cy="3498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8"/>
          <p:cNvSpPr/>
          <p:nvPr/>
        </p:nvSpPr>
        <p:spPr>
          <a:xfrm>
            <a:off x="3452400" y="2441625"/>
            <a:ext cx="2239200" cy="3498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8"/>
          <p:cNvSpPr/>
          <p:nvPr/>
        </p:nvSpPr>
        <p:spPr>
          <a:xfrm>
            <a:off x="3452400" y="3394550"/>
            <a:ext cx="2239200" cy="3498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8"/>
          <p:cNvSpPr txBox="1"/>
          <p:nvPr>
            <p:ph idx="8" type="title"/>
          </p:nvPr>
        </p:nvSpPr>
        <p:spPr>
          <a:xfrm>
            <a:off x="3504446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" name="Google Shape;251;p38"/>
          <p:cNvSpPr txBox="1"/>
          <p:nvPr>
            <p:ph idx="4" type="ctrTitle"/>
          </p:nvPr>
        </p:nvSpPr>
        <p:spPr>
          <a:xfrm>
            <a:off x="-431525" y="2322538"/>
            <a:ext cx="3632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Comparable Products </a:t>
            </a:r>
            <a:endParaRPr/>
          </a:p>
        </p:txBody>
      </p:sp>
      <p:sp>
        <p:nvSpPr>
          <p:cNvPr id="252" name="Google Shape;252;p38"/>
          <p:cNvSpPr txBox="1"/>
          <p:nvPr>
            <p:ph idx="7" type="ctrTitle"/>
          </p:nvPr>
        </p:nvSpPr>
        <p:spPr>
          <a:xfrm>
            <a:off x="1366375" y="1235300"/>
            <a:ext cx="18348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3"/>
                </a:solidFill>
              </a:rPr>
              <a:t>Objectives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3" name="Google Shape;253;p38"/>
          <p:cNvSpPr txBox="1"/>
          <p:nvPr>
            <p:ph type="ctrTitle"/>
          </p:nvPr>
        </p:nvSpPr>
        <p:spPr>
          <a:xfrm flipH="1">
            <a:off x="6016575" y="1215550"/>
            <a:ext cx="306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Image Classification Model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4" name="Google Shape;254;p38"/>
          <p:cNvSpPr txBox="1"/>
          <p:nvPr>
            <p:ph idx="5" type="ctrTitle"/>
          </p:nvPr>
        </p:nvSpPr>
        <p:spPr>
          <a:xfrm>
            <a:off x="131875" y="3295875"/>
            <a:ext cx="306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3"/>
                </a:solidFill>
              </a:rPr>
              <a:t>Data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5" name="Google Shape;255;p38"/>
          <p:cNvSpPr txBox="1"/>
          <p:nvPr>
            <p:ph idx="13" type="title"/>
          </p:nvPr>
        </p:nvSpPr>
        <p:spPr>
          <a:xfrm>
            <a:off x="3504446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38"/>
          <p:cNvSpPr txBox="1"/>
          <p:nvPr>
            <p:ph idx="15" type="title"/>
          </p:nvPr>
        </p:nvSpPr>
        <p:spPr>
          <a:xfrm>
            <a:off x="3487196" y="32805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38"/>
          <p:cNvSpPr txBox="1"/>
          <p:nvPr>
            <p:ph idx="17" type="title"/>
          </p:nvPr>
        </p:nvSpPr>
        <p:spPr>
          <a:xfrm flipH="1">
            <a:off x="4479345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38"/>
          <p:cNvSpPr txBox="1"/>
          <p:nvPr>
            <p:ph idx="2" type="ctrTitle"/>
          </p:nvPr>
        </p:nvSpPr>
        <p:spPr>
          <a:xfrm flipH="1">
            <a:off x="6016575" y="3318225"/>
            <a:ext cx="2366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Workflow Design</a:t>
            </a:r>
            <a:endParaRPr/>
          </a:p>
        </p:txBody>
      </p:sp>
      <p:sp>
        <p:nvSpPr>
          <p:cNvPr id="259" name="Google Shape;259;p38"/>
          <p:cNvSpPr txBox="1"/>
          <p:nvPr>
            <p:ph idx="19" type="title"/>
          </p:nvPr>
        </p:nvSpPr>
        <p:spPr>
          <a:xfrm flipH="1">
            <a:off x="4479345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0" name="Google Shape;260;p38"/>
          <p:cNvSpPr txBox="1"/>
          <p:nvPr>
            <p:ph idx="3" type="ctrTitle"/>
          </p:nvPr>
        </p:nvSpPr>
        <p:spPr>
          <a:xfrm flipH="1">
            <a:off x="6016575" y="4271138"/>
            <a:ext cx="22392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3"/>
                </a:solidFill>
              </a:rPr>
              <a:t>Demo</a:t>
            </a:r>
            <a:r>
              <a:rPr lang="en"/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1" name="Google Shape;261;p38"/>
          <p:cNvSpPr txBox="1"/>
          <p:nvPr>
            <p:ph idx="21" type="title"/>
          </p:nvPr>
        </p:nvSpPr>
        <p:spPr>
          <a:xfrm flipH="1">
            <a:off x="4454395" y="32805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07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2" name="Google Shape;262;p38"/>
          <p:cNvCxnSpPr/>
          <p:nvPr/>
        </p:nvCxnSpPr>
        <p:spPr>
          <a:xfrm>
            <a:off x="4572000" y="990900"/>
            <a:ext cx="0" cy="356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" name="Google Shape;263;p38"/>
          <p:cNvSpPr/>
          <p:nvPr/>
        </p:nvSpPr>
        <p:spPr>
          <a:xfrm>
            <a:off x="8906075" y="3864075"/>
            <a:ext cx="1073700" cy="7095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8"/>
          <p:cNvSpPr/>
          <p:nvPr/>
        </p:nvSpPr>
        <p:spPr>
          <a:xfrm>
            <a:off x="-843550" y="1329475"/>
            <a:ext cx="1073700" cy="2517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3452400" y="4409650"/>
            <a:ext cx="2239200" cy="3498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8"/>
          <p:cNvSpPr txBox="1"/>
          <p:nvPr>
            <p:ph idx="15" type="title"/>
          </p:nvPr>
        </p:nvSpPr>
        <p:spPr>
          <a:xfrm>
            <a:off x="3504446" y="429557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38"/>
          <p:cNvSpPr txBox="1"/>
          <p:nvPr>
            <p:ph idx="21" type="title"/>
          </p:nvPr>
        </p:nvSpPr>
        <p:spPr>
          <a:xfrm flipH="1">
            <a:off x="4479345" y="429557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1"/>
                </a:solidFill>
              </a:rPr>
              <a:t>08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8" name="Google Shape;268;p38"/>
          <p:cNvCxnSpPr/>
          <p:nvPr/>
        </p:nvCxnSpPr>
        <p:spPr>
          <a:xfrm>
            <a:off x="4572000" y="1918425"/>
            <a:ext cx="0" cy="3560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38"/>
          <p:cNvSpPr txBox="1"/>
          <p:nvPr>
            <p:ph idx="5" type="ctrTitle"/>
          </p:nvPr>
        </p:nvSpPr>
        <p:spPr>
          <a:xfrm>
            <a:off x="131875" y="4231975"/>
            <a:ext cx="306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Object Detection Model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0" name="Google Shape;270;p38"/>
          <p:cNvSpPr txBox="1"/>
          <p:nvPr>
            <p:ph idx="2" type="ctrTitle"/>
          </p:nvPr>
        </p:nvSpPr>
        <p:spPr>
          <a:xfrm flipH="1">
            <a:off x="6016575" y="2301735"/>
            <a:ext cx="2366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accent3"/>
                </a:solidFill>
              </a:rPr>
              <a:t>Model Comparison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6"/>
          <p:cNvSpPr txBox="1"/>
          <p:nvPr>
            <p:ph type="ctrTitle"/>
          </p:nvPr>
        </p:nvSpPr>
        <p:spPr>
          <a:xfrm>
            <a:off x="527625" y="1856100"/>
            <a:ext cx="1861200" cy="14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Project Team</a:t>
            </a:r>
            <a:endParaRPr/>
          </a:p>
        </p:txBody>
      </p:sp>
      <p:sp>
        <p:nvSpPr>
          <p:cNvPr id="491" name="Google Shape;491;p56"/>
          <p:cNvSpPr txBox="1"/>
          <p:nvPr>
            <p:ph idx="4294967295" type="ctrTitle"/>
          </p:nvPr>
        </p:nvSpPr>
        <p:spPr>
          <a:xfrm>
            <a:off x="3364470" y="281775"/>
            <a:ext cx="3057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/>
              <a:buNone/>
            </a:pPr>
            <a:r>
              <a:rPr lang="en" sz="2400">
                <a:solidFill>
                  <a:schemeClr val="accent3"/>
                </a:solidFill>
              </a:rPr>
              <a:t>Member Contributions</a:t>
            </a:r>
            <a:endParaRPr b="0" i="0" sz="2400" u="none" cap="none" strike="noStrike">
              <a:solidFill>
                <a:schemeClr val="accent3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492" name="Google Shape;492;p56"/>
          <p:cNvSpPr txBox="1"/>
          <p:nvPr>
            <p:ph idx="4294967295" type="ctrTitle"/>
          </p:nvPr>
        </p:nvSpPr>
        <p:spPr>
          <a:xfrm>
            <a:off x="5471238" y="1951588"/>
            <a:ext cx="1618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/>
              <a:buNone/>
            </a:pPr>
            <a:r>
              <a:rPr lang="en" sz="1800">
                <a:solidFill>
                  <a:srgbClr val="8687D1"/>
                </a:solidFill>
              </a:rPr>
              <a:t>Yuchen </a:t>
            </a:r>
            <a:endParaRPr b="0" i="0" sz="1800" u="none" cap="none" strike="noStrike">
              <a:solidFill>
                <a:srgbClr val="8687D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493" name="Google Shape;493;p56"/>
          <p:cNvSpPr txBox="1"/>
          <p:nvPr>
            <p:ph idx="4294967295" type="subTitle"/>
          </p:nvPr>
        </p:nvSpPr>
        <p:spPr>
          <a:xfrm>
            <a:off x="5574425" y="2335750"/>
            <a:ext cx="1706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None/>
            </a:pPr>
            <a:r>
              <a:rPr lang="en" sz="1000"/>
              <a:t>Image Classification model selection, training and tuning; Face </a:t>
            </a:r>
            <a:r>
              <a:rPr lang="en" sz="1000"/>
              <a:t>detection</a:t>
            </a:r>
            <a:r>
              <a:rPr lang="en" sz="1000"/>
              <a:t> model selection and integration; deep sort model integration. Data collection</a:t>
            </a:r>
            <a:endParaRPr b="0" i="0" sz="1000" u="none" cap="none" strike="noStrike">
              <a:solidFill>
                <a:schemeClr val="accent2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cxnSp>
        <p:nvCxnSpPr>
          <p:cNvPr id="494" name="Google Shape;494;p56"/>
          <p:cNvCxnSpPr/>
          <p:nvPr/>
        </p:nvCxnSpPr>
        <p:spPr>
          <a:xfrm>
            <a:off x="4617682" y="2276496"/>
            <a:ext cx="587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5" name="Google Shape;495;p56"/>
          <p:cNvCxnSpPr/>
          <p:nvPr/>
        </p:nvCxnSpPr>
        <p:spPr>
          <a:xfrm>
            <a:off x="4617670" y="3594400"/>
            <a:ext cx="5877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6"/>
          <p:cNvSpPr txBox="1"/>
          <p:nvPr>
            <p:ph idx="4294967295" type="ctrTitle"/>
          </p:nvPr>
        </p:nvSpPr>
        <p:spPr>
          <a:xfrm>
            <a:off x="5471238" y="3316017"/>
            <a:ext cx="1618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/>
              <a:buNone/>
            </a:pPr>
            <a:r>
              <a:rPr lang="en" sz="1800">
                <a:solidFill>
                  <a:schemeClr val="accent1"/>
                </a:solidFill>
              </a:rPr>
              <a:t>Cathy</a:t>
            </a:r>
            <a:endParaRPr b="0" i="0" sz="1800" u="none" cap="none" strike="noStrike">
              <a:solidFill>
                <a:schemeClr val="accen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497" name="Google Shape;497;p56"/>
          <p:cNvSpPr txBox="1"/>
          <p:nvPr>
            <p:ph idx="4294967295" type="subTitle"/>
          </p:nvPr>
        </p:nvSpPr>
        <p:spPr>
          <a:xfrm>
            <a:off x="5685325" y="3763025"/>
            <a:ext cx="1706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None/>
            </a:pPr>
            <a:r>
              <a:rPr lang="en" sz="1000"/>
              <a:t>YOLO model training and tuning, analysis/evaluation, feature ideation, data collection and enhancement</a:t>
            </a:r>
            <a:endParaRPr b="0" i="0" sz="1000" u="none" cap="none" strike="noStrike">
              <a:solidFill>
                <a:schemeClr val="accent2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498" name="Google Shape;498;p56"/>
          <p:cNvSpPr txBox="1"/>
          <p:nvPr>
            <p:ph idx="4294967295" type="ctrTitle"/>
          </p:nvPr>
        </p:nvSpPr>
        <p:spPr>
          <a:xfrm>
            <a:off x="2355788" y="1951588"/>
            <a:ext cx="1618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/>
              <a:buNone/>
            </a:pPr>
            <a:r>
              <a:rPr lang="en" sz="1800">
                <a:solidFill>
                  <a:schemeClr val="accent1"/>
                </a:solidFill>
              </a:rPr>
              <a:t>Mitchell</a:t>
            </a:r>
            <a:endParaRPr b="0" i="0" sz="1800" u="none" cap="none" strike="noStrike">
              <a:solidFill>
                <a:schemeClr val="accen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499" name="Google Shape;499;p56"/>
          <p:cNvSpPr txBox="1"/>
          <p:nvPr>
            <p:ph idx="4294967295" type="subTitle"/>
          </p:nvPr>
        </p:nvSpPr>
        <p:spPr>
          <a:xfrm>
            <a:off x="2693625" y="2327075"/>
            <a:ext cx="1418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None/>
            </a:pPr>
            <a:r>
              <a:rPr lang="en" sz="1000"/>
              <a:t>YOLO Model Training and tuning, Feature Ideation and Data set enhancement, Deep Sort Model Integration  </a:t>
            </a:r>
            <a:endParaRPr sz="1000"/>
          </a:p>
        </p:txBody>
      </p:sp>
      <p:sp>
        <p:nvSpPr>
          <p:cNvPr id="500" name="Google Shape;500;p56"/>
          <p:cNvSpPr txBox="1"/>
          <p:nvPr>
            <p:ph idx="4294967295" type="ctrTitle"/>
          </p:nvPr>
        </p:nvSpPr>
        <p:spPr>
          <a:xfrm>
            <a:off x="2303813" y="3316017"/>
            <a:ext cx="1618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/>
              <a:buNone/>
            </a:pPr>
            <a:r>
              <a:rPr lang="en" sz="1800">
                <a:solidFill>
                  <a:schemeClr val="accent1"/>
                </a:solidFill>
              </a:rPr>
              <a:t>Jessie</a:t>
            </a:r>
            <a:endParaRPr b="0" i="0" sz="1800" u="none" cap="none" strike="noStrike">
              <a:solidFill>
                <a:schemeClr val="accen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501" name="Google Shape;501;p56"/>
          <p:cNvSpPr txBox="1"/>
          <p:nvPr>
            <p:ph idx="4294967295" type="subTitle"/>
          </p:nvPr>
        </p:nvSpPr>
        <p:spPr>
          <a:xfrm>
            <a:off x="2738638" y="3763022"/>
            <a:ext cx="13737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None/>
            </a:pPr>
            <a:r>
              <a:rPr lang="en" sz="1000"/>
              <a:t>Data Collection, Model Hosting Platform, Flask WebSite Hosting</a:t>
            </a:r>
            <a:endParaRPr b="0" i="0" sz="1000" u="none" cap="none" strike="noStrike">
              <a:solidFill>
                <a:schemeClr val="accent2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grpSp>
        <p:nvGrpSpPr>
          <p:cNvPr id="502" name="Google Shape;502;p56"/>
          <p:cNvGrpSpPr/>
          <p:nvPr/>
        </p:nvGrpSpPr>
        <p:grpSpPr>
          <a:xfrm>
            <a:off x="1247050" y="1844370"/>
            <a:ext cx="296516" cy="375791"/>
            <a:chOff x="1741075" y="238125"/>
            <a:chExt cx="4118275" cy="5219325"/>
          </a:xfrm>
        </p:grpSpPr>
        <p:sp>
          <p:nvSpPr>
            <p:cNvPr id="503" name="Google Shape;503;p56"/>
            <p:cNvSpPr/>
            <p:nvPr/>
          </p:nvSpPr>
          <p:spPr>
            <a:xfrm>
              <a:off x="1741075" y="2139025"/>
              <a:ext cx="4118275" cy="3318425"/>
            </a:xfrm>
            <a:custGeom>
              <a:rect b="b" l="l" r="r" t="t"/>
              <a:pathLst>
                <a:path extrusionOk="0" h="132737" w="164731">
                  <a:moveTo>
                    <a:pt x="4078" y="1"/>
                  </a:moveTo>
                  <a:cubicBezTo>
                    <a:pt x="1827" y="1"/>
                    <a:pt x="0" y="1828"/>
                    <a:pt x="0" y="4078"/>
                  </a:cubicBezTo>
                  <a:lnTo>
                    <a:pt x="0" y="128654"/>
                  </a:lnTo>
                  <a:cubicBezTo>
                    <a:pt x="0" y="130089"/>
                    <a:pt x="751" y="131394"/>
                    <a:pt x="1958" y="132144"/>
                  </a:cubicBezTo>
                  <a:cubicBezTo>
                    <a:pt x="2613" y="132541"/>
                    <a:pt x="3342" y="132737"/>
                    <a:pt x="4072" y="132737"/>
                  </a:cubicBezTo>
                  <a:cubicBezTo>
                    <a:pt x="4721" y="132737"/>
                    <a:pt x="5371" y="132582"/>
                    <a:pt x="5970" y="132274"/>
                  </a:cubicBezTo>
                  <a:lnTo>
                    <a:pt x="82366" y="92511"/>
                  </a:lnTo>
                  <a:lnTo>
                    <a:pt x="158761" y="132274"/>
                  </a:lnTo>
                  <a:cubicBezTo>
                    <a:pt x="159348" y="132568"/>
                    <a:pt x="160001" y="132731"/>
                    <a:pt x="160653" y="132731"/>
                  </a:cubicBezTo>
                  <a:cubicBezTo>
                    <a:pt x="161403" y="132731"/>
                    <a:pt x="162121" y="132535"/>
                    <a:pt x="162774" y="132144"/>
                  </a:cubicBezTo>
                  <a:cubicBezTo>
                    <a:pt x="163980" y="131394"/>
                    <a:pt x="164731" y="130089"/>
                    <a:pt x="164731" y="128654"/>
                  </a:cubicBezTo>
                  <a:lnTo>
                    <a:pt x="164731" y="71438"/>
                  </a:lnTo>
                  <a:cubicBezTo>
                    <a:pt x="164731" y="69188"/>
                    <a:pt x="162904" y="67361"/>
                    <a:pt x="160653" y="67361"/>
                  </a:cubicBezTo>
                  <a:cubicBezTo>
                    <a:pt x="158402" y="67361"/>
                    <a:pt x="156576" y="69188"/>
                    <a:pt x="156576" y="71438"/>
                  </a:cubicBezTo>
                  <a:lnTo>
                    <a:pt x="156576" y="121934"/>
                  </a:lnTo>
                  <a:lnTo>
                    <a:pt x="84258" y="84291"/>
                  </a:lnTo>
                  <a:cubicBezTo>
                    <a:pt x="83670" y="83981"/>
                    <a:pt x="83018" y="83826"/>
                    <a:pt x="82366" y="83826"/>
                  </a:cubicBezTo>
                  <a:cubicBezTo>
                    <a:pt x="81713" y="83826"/>
                    <a:pt x="81061" y="83981"/>
                    <a:pt x="80474" y="84291"/>
                  </a:cubicBezTo>
                  <a:lnTo>
                    <a:pt x="8155" y="121934"/>
                  </a:lnTo>
                  <a:lnTo>
                    <a:pt x="8155" y="4078"/>
                  </a:lnTo>
                  <a:cubicBezTo>
                    <a:pt x="8155" y="1828"/>
                    <a:pt x="6329" y="1"/>
                    <a:pt x="4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6"/>
            <p:cNvSpPr/>
            <p:nvPr/>
          </p:nvSpPr>
          <p:spPr>
            <a:xfrm>
              <a:off x="1741075" y="238125"/>
              <a:ext cx="4118275" cy="3020600"/>
            </a:xfrm>
            <a:custGeom>
              <a:rect b="b" l="l" r="r" t="t"/>
              <a:pathLst>
                <a:path extrusionOk="0" h="120824" w="164731">
                  <a:moveTo>
                    <a:pt x="4078" y="0"/>
                  </a:moveTo>
                  <a:cubicBezTo>
                    <a:pt x="1827" y="0"/>
                    <a:pt x="0" y="1827"/>
                    <a:pt x="0" y="4077"/>
                  </a:cubicBezTo>
                  <a:lnTo>
                    <a:pt x="0" y="47299"/>
                  </a:lnTo>
                  <a:cubicBezTo>
                    <a:pt x="0" y="49550"/>
                    <a:pt x="1827" y="51376"/>
                    <a:pt x="4078" y="51376"/>
                  </a:cubicBezTo>
                  <a:cubicBezTo>
                    <a:pt x="6329" y="51376"/>
                    <a:pt x="8155" y="49550"/>
                    <a:pt x="8155" y="47299"/>
                  </a:cubicBezTo>
                  <a:lnTo>
                    <a:pt x="8155" y="8155"/>
                  </a:lnTo>
                  <a:lnTo>
                    <a:pt x="156576" y="8155"/>
                  </a:lnTo>
                  <a:lnTo>
                    <a:pt x="156576" y="116746"/>
                  </a:lnTo>
                  <a:cubicBezTo>
                    <a:pt x="156576" y="118997"/>
                    <a:pt x="158402" y="120824"/>
                    <a:pt x="160653" y="120824"/>
                  </a:cubicBezTo>
                  <a:cubicBezTo>
                    <a:pt x="162904" y="120824"/>
                    <a:pt x="164731" y="118997"/>
                    <a:pt x="164731" y="116746"/>
                  </a:cubicBezTo>
                  <a:lnTo>
                    <a:pt x="164731" y="4077"/>
                  </a:lnTo>
                  <a:cubicBezTo>
                    <a:pt x="164731" y="1827"/>
                    <a:pt x="162904" y="0"/>
                    <a:pt x="160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6"/>
            <p:cNvSpPr/>
            <p:nvPr/>
          </p:nvSpPr>
          <p:spPr>
            <a:xfrm>
              <a:off x="2481550" y="1086225"/>
              <a:ext cx="2637325" cy="2504525"/>
            </a:xfrm>
            <a:custGeom>
              <a:rect b="b" l="l" r="r" t="t"/>
              <a:pathLst>
                <a:path extrusionOk="0" h="100181" w="105493">
                  <a:moveTo>
                    <a:pt x="52747" y="13277"/>
                  </a:moveTo>
                  <a:lnTo>
                    <a:pt x="64033" y="36176"/>
                  </a:lnTo>
                  <a:cubicBezTo>
                    <a:pt x="64620" y="37383"/>
                    <a:pt x="65795" y="38199"/>
                    <a:pt x="67099" y="38394"/>
                  </a:cubicBezTo>
                  <a:lnTo>
                    <a:pt x="92380" y="42048"/>
                  </a:lnTo>
                  <a:lnTo>
                    <a:pt x="74113" y="59891"/>
                  </a:lnTo>
                  <a:cubicBezTo>
                    <a:pt x="73134" y="60804"/>
                    <a:pt x="72710" y="62174"/>
                    <a:pt x="72938" y="63479"/>
                  </a:cubicBezTo>
                  <a:lnTo>
                    <a:pt x="77244" y="88629"/>
                  </a:lnTo>
                  <a:lnTo>
                    <a:pt x="54639" y="76788"/>
                  </a:lnTo>
                  <a:cubicBezTo>
                    <a:pt x="54051" y="76462"/>
                    <a:pt x="53407" y="76299"/>
                    <a:pt x="52759" y="76299"/>
                  </a:cubicBezTo>
                  <a:cubicBezTo>
                    <a:pt x="52110" y="76299"/>
                    <a:pt x="51458" y="76462"/>
                    <a:pt x="50855" y="76788"/>
                  </a:cubicBezTo>
                  <a:lnTo>
                    <a:pt x="28282" y="88661"/>
                  </a:lnTo>
                  <a:lnTo>
                    <a:pt x="32587" y="63512"/>
                  </a:lnTo>
                  <a:cubicBezTo>
                    <a:pt x="32816" y="62174"/>
                    <a:pt x="32359" y="60837"/>
                    <a:pt x="31413" y="59891"/>
                  </a:cubicBezTo>
                  <a:lnTo>
                    <a:pt x="13113" y="42080"/>
                  </a:lnTo>
                  <a:lnTo>
                    <a:pt x="38394" y="38394"/>
                  </a:lnTo>
                  <a:cubicBezTo>
                    <a:pt x="39699" y="38199"/>
                    <a:pt x="40840" y="37383"/>
                    <a:pt x="41460" y="36176"/>
                  </a:cubicBezTo>
                  <a:lnTo>
                    <a:pt x="52747" y="13277"/>
                  </a:lnTo>
                  <a:close/>
                  <a:moveTo>
                    <a:pt x="52747" y="1"/>
                  </a:moveTo>
                  <a:cubicBezTo>
                    <a:pt x="51181" y="1"/>
                    <a:pt x="49778" y="881"/>
                    <a:pt x="49093" y="2251"/>
                  </a:cubicBezTo>
                  <a:lnTo>
                    <a:pt x="35099" y="30631"/>
                  </a:lnTo>
                  <a:lnTo>
                    <a:pt x="3784" y="35197"/>
                  </a:lnTo>
                  <a:cubicBezTo>
                    <a:pt x="2251" y="35426"/>
                    <a:pt x="946" y="36502"/>
                    <a:pt x="490" y="37970"/>
                  </a:cubicBezTo>
                  <a:cubicBezTo>
                    <a:pt x="0" y="39471"/>
                    <a:pt x="392" y="41069"/>
                    <a:pt x="1501" y="42146"/>
                  </a:cubicBezTo>
                  <a:lnTo>
                    <a:pt x="24172" y="64229"/>
                  </a:lnTo>
                  <a:lnTo>
                    <a:pt x="18822" y="95414"/>
                  </a:lnTo>
                  <a:cubicBezTo>
                    <a:pt x="18561" y="96947"/>
                    <a:pt x="19213" y="98513"/>
                    <a:pt x="20453" y="99426"/>
                  </a:cubicBezTo>
                  <a:cubicBezTo>
                    <a:pt x="21171" y="99915"/>
                    <a:pt x="22019" y="100176"/>
                    <a:pt x="22867" y="100176"/>
                  </a:cubicBezTo>
                  <a:cubicBezTo>
                    <a:pt x="23519" y="100176"/>
                    <a:pt x="24172" y="100046"/>
                    <a:pt x="24759" y="99720"/>
                  </a:cubicBezTo>
                  <a:lnTo>
                    <a:pt x="52747" y="84975"/>
                  </a:lnTo>
                  <a:lnTo>
                    <a:pt x="80767" y="99720"/>
                  </a:lnTo>
                  <a:cubicBezTo>
                    <a:pt x="81356" y="100028"/>
                    <a:pt x="82000" y="100180"/>
                    <a:pt x="82644" y="100180"/>
                  </a:cubicBezTo>
                  <a:cubicBezTo>
                    <a:pt x="83496" y="100180"/>
                    <a:pt x="84348" y="99914"/>
                    <a:pt x="85073" y="99393"/>
                  </a:cubicBezTo>
                  <a:cubicBezTo>
                    <a:pt x="86312" y="98480"/>
                    <a:pt x="86932" y="96947"/>
                    <a:pt x="86671" y="95414"/>
                  </a:cubicBezTo>
                  <a:lnTo>
                    <a:pt x="81322" y="64229"/>
                  </a:lnTo>
                  <a:lnTo>
                    <a:pt x="103992" y="42146"/>
                  </a:lnTo>
                  <a:cubicBezTo>
                    <a:pt x="105101" y="41036"/>
                    <a:pt x="105493" y="39438"/>
                    <a:pt x="105004" y="37938"/>
                  </a:cubicBezTo>
                  <a:cubicBezTo>
                    <a:pt x="104514" y="36470"/>
                    <a:pt x="103242" y="35393"/>
                    <a:pt x="101709" y="35165"/>
                  </a:cubicBezTo>
                  <a:lnTo>
                    <a:pt x="70394" y="30631"/>
                  </a:lnTo>
                  <a:lnTo>
                    <a:pt x="56400" y="2251"/>
                  </a:lnTo>
                  <a:cubicBezTo>
                    <a:pt x="55715" y="881"/>
                    <a:pt x="54280" y="1"/>
                    <a:pt x="527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6"/>
            <p:cNvSpPr/>
            <p:nvPr/>
          </p:nvSpPr>
          <p:spPr>
            <a:xfrm>
              <a:off x="1741075" y="1732925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0"/>
                  </a:moveTo>
                  <a:cubicBezTo>
                    <a:pt x="3001" y="0"/>
                    <a:pt x="1958" y="457"/>
                    <a:pt x="1207" y="1207"/>
                  </a:cubicBezTo>
                  <a:cubicBezTo>
                    <a:pt x="424" y="1957"/>
                    <a:pt x="0" y="3001"/>
                    <a:pt x="0" y="4078"/>
                  </a:cubicBezTo>
                  <a:cubicBezTo>
                    <a:pt x="0" y="5154"/>
                    <a:pt x="424" y="6231"/>
                    <a:pt x="1207" y="6981"/>
                  </a:cubicBezTo>
                  <a:cubicBezTo>
                    <a:pt x="1958" y="7731"/>
                    <a:pt x="3001" y="8155"/>
                    <a:pt x="4078" y="8155"/>
                  </a:cubicBezTo>
                  <a:cubicBezTo>
                    <a:pt x="5154" y="8155"/>
                    <a:pt x="6198" y="7731"/>
                    <a:pt x="6948" y="6981"/>
                  </a:cubicBezTo>
                  <a:cubicBezTo>
                    <a:pt x="7731" y="6198"/>
                    <a:pt x="8155" y="5154"/>
                    <a:pt x="8155" y="4078"/>
                  </a:cubicBezTo>
                  <a:cubicBezTo>
                    <a:pt x="8155" y="3001"/>
                    <a:pt x="7731" y="1957"/>
                    <a:pt x="6948" y="1207"/>
                  </a:cubicBezTo>
                  <a:cubicBezTo>
                    <a:pt x="6198" y="457"/>
                    <a:pt x="5154" y="0"/>
                    <a:pt x="40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6"/>
            <p:cNvSpPr/>
            <p:nvPr/>
          </p:nvSpPr>
          <p:spPr>
            <a:xfrm>
              <a:off x="5655450" y="3429150"/>
              <a:ext cx="203900" cy="203900"/>
            </a:xfrm>
            <a:custGeom>
              <a:rect b="b" l="l" r="r" t="t"/>
              <a:pathLst>
                <a:path extrusionOk="0" h="8156" w="8156">
                  <a:moveTo>
                    <a:pt x="4078" y="1"/>
                  </a:moveTo>
                  <a:cubicBezTo>
                    <a:pt x="3002" y="1"/>
                    <a:pt x="1958" y="425"/>
                    <a:pt x="1208" y="1175"/>
                  </a:cubicBezTo>
                  <a:cubicBezTo>
                    <a:pt x="425" y="1925"/>
                    <a:pt x="1" y="3002"/>
                    <a:pt x="1" y="4078"/>
                  </a:cubicBezTo>
                  <a:cubicBezTo>
                    <a:pt x="1" y="5122"/>
                    <a:pt x="425" y="6198"/>
                    <a:pt x="1208" y="6949"/>
                  </a:cubicBezTo>
                  <a:cubicBezTo>
                    <a:pt x="1958" y="7699"/>
                    <a:pt x="3002" y="8155"/>
                    <a:pt x="4078" y="8155"/>
                  </a:cubicBezTo>
                  <a:cubicBezTo>
                    <a:pt x="5155" y="8155"/>
                    <a:pt x="6199" y="7699"/>
                    <a:pt x="6949" y="6949"/>
                  </a:cubicBezTo>
                  <a:cubicBezTo>
                    <a:pt x="7732" y="6198"/>
                    <a:pt x="8156" y="5122"/>
                    <a:pt x="8156" y="4078"/>
                  </a:cubicBezTo>
                  <a:cubicBezTo>
                    <a:pt x="8156" y="3002"/>
                    <a:pt x="7732" y="1925"/>
                    <a:pt x="6949" y="1175"/>
                  </a:cubicBezTo>
                  <a:cubicBezTo>
                    <a:pt x="6199" y="425"/>
                    <a:pt x="5155" y="1"/>
                    <a:pt x="40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" name="Google Shape;508;p56"/>
          <p:cNvSpPr/>
          <p:nvPr/>
        </p:nvSpPr>
        <p:spPr>
          <a:xfrm>
            <a:off x="0" y="2018675"/>
            <a:ext cx="174300" cy="755400"/>
          </a:xfrm>
          <a:prstGeom prst="rect">
            <a:avLst/>
          </a:prstGeom>
          <a:solidFill>
            <a:srgbClr val="8687D1">
              <a:alpha val="4941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6"/>
          <p:cNvSpPr/>
          <p:nvPr/>
        </p:nvSpPr>
        <p:spPr>
          <a:xfrm>
            <a:off x="8780025" y="824775"/>
            <a:ext cx="538800" cy="208800"/>
          </a:xfrm>
          <a:prstGeom prst="rect">
            <a:avLst/>
          </a:prstGeom>
          <a:solidFill>
            <a:srgbClr val="FF9900">
              <a:alpha val="40392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6"/>
          <p:cNvSpPr txBox="1"/>
          <p:nvPr>
            <p:ph idx="4294967295" type="ctrTitle"/>
          </p:nvPr>
        </p:nvSpPr>
        <p:spPr>
          <a:xfrm>
            <a:off x="4049778" y="824768"/>
            <a:ext cx="1618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/>
              <a:buNone/>
            </a:pPr>
            <a:r>
              <a:rPr lang="en" sz="1800">
                <a:solidFill>
                  <a:schemeClr val="accent1"/>
                </a:solidFill>
              </a:rPr>
              <a:t>Common Tasks</a:t>
            </a:r>
            <a:endParaRPr b="0" i="0" sz="1800" u="none" cap="none" strike="noStrike">
              <a:solidFill>
                <a:schemeClr val="accen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511" name="Google Shape;511;p56"/>
          <p:cNvSpPr txBox="1"/>
          <p:nvPr>
            <p:ph idx="4294967295" type="subTitle"/>
          </p:nvPr>
        </p:nvSpPr>
        <p:spPr>
          <a:xfrm>
            <a:off x="3772874" y="1235438"/>
            <a:ext cx="2277300" cy="7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None/>
            </a:pPr>
            <a:r>
              <a:rPr lang="en" sz="1000"/>
              <a:t>Collect and label/annotate images for the dataset. Help </a:t>
            </a:r>
            <a:r>
              <a:rPr lang="en" sz="1000"/>
              <a:t>improve</a:t>
            </a:r>
            <a:r>
              <a:rPr lang="en" sz="1000"/>
              <a:t> the models built, regularly give </a:t>
            </a:r>
            <a:r>
              <a:rPr lang="en" sz="1000"/>
              <a:t>and</a:t>
            </a:r>
            <a:r>
              <a:rPr lang="en" sz="1000"/>
              <a:t> receive feedback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/>
          <p:nvPr>
            <p:ph type="ctrTitle"/>
          </p:nvPr>
        </p:nvSpPr>
        <p:spPr>
          <a:xfrm>
            <a:off x="3840150" y="1856100"/>
            <a:ext cx="14637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8"/>
          <p:cNvSpPr txBox="1"/>
          <p:nvPr>
            <p:ph type="ctrTitle"/>
          </p:nvPr>
        </p:nvSpPr>
        <p:spPr>
          <a:xfrm>
            <a:off x="61995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Final Product</a:t>
            </a:r>
            <a:endParaRPr/>
          </a:p>
        </p:txBody>
      </p:sp>
      <p:sp>
        <p:nvSpPr>
          <p:cNvPr id="522" name="Google Shape;522;p58"/>
          <p:cNvSpPr/>
          <p:nvPr/>
        </p:nvSpPr>
        <p:spPr>
          <a:xfrm>
            <a:off x="-1319825" y="365775"/>
            <a:ext cx="1523400" cy="5757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58"/>
          <p:cNvSpPr/>
          <p:nvPr/>
        </p:nvSpPr>
        <p:spPr>
          <a:xfrm>
            <a:off x="9001600" y="4065525"/>
            <a:ext cx="453000" cy="5757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58"/>
          <p:cNvSpPr txBox="1"/>
          <p:nvPr/>
        </p:nvSpPr>
        <p:spPr>
          <a:xfrm>
            <a:off x="497050" y="1704950"/>
            <a:ext cx="1634100" cy="61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User Interface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(HTML)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5" name="Google Shape;525;p58"/>
          <p:cNvSpPr txBox="1"/>
          <p:nvPr/>
        </p:nvSpPr>
        <p:spPr>
          <a:xfrm>
            <a:off x="3796038" y="3232525"/>
            <a:ext cx="1552200" cy="6156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Python flask application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6" name="Google Shape;526;p58"/>
          <p:cNvSpPr txBox="1"/>
          <p:nvPr/>
        </p:nvSpPr>
        <p:spPr>
          <a:xfrm>
            <a:off x="7044013" y="3084913"/>
            <a:ext cx="1552200" cy="400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Cloud hosting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7" name="Google Shape;5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350" y="2114700"/>
            <a:ext cx="1634187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425" y="2527800"/>
            <a:ext cx="1293341" cy="914099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8"/>
          <p:cNvSpPr txBox="1"/>
          <p:nvPr/>
        </p:nvSpPr>
        <p:spPr>
          <a:xfrm>
            <a:off x="497050" y="3555625"/>
            <a:ext cx="1634100" cy="831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Result Displayed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&amp; Available For Download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58"/>
          <p:cNvSpPr txBox="1"/>
          <p:nvPr/>
        </p:nvSpPr>
        <p:spPr>
          <a:xfrm>
            <a:off x="2549450" y="1704950"/>
            <a:ext cx="82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Upload input</a:t>
            </a:r>
            <a:endParaRPr sz="9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1" name="Google Shape;531;p58"/>
          <p:cNvCxnSpPr/>
          <p:nvPr/>
        </p:nvCxnSpPr>
        <p:spPr>
          <a:xfrm>
            <a:off x="2332250" y="2114700"/>
            <a:ext cx="12627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58"/>
          <p:cNvCxnSpPr/>
          <p:nvPr/>
        </p:nvCxnSpPr>
        <p:spPr>
          <a:xfrm>
            <a:off x="5549125" y="2437800"/>
            <a:ext cx="10695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58"/>
          <p:cNvSpPr txBox="1"/>
          <p:nvPr/>
        </p:nvSpPr>
        <p:spPr>
          <a:xfrm>
            <a:off x="5593225" y="2028038"/>
            <a:ext cx="98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Pass to model</a:t>
            </a:r>
            <a:endParaRPr sz="9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4" name="Google Shape;534;p58"/>
          <p:cNvCxnSpPr/>
          <p:nvPr/>
        </p:nvCxnSpPr>
        <p:spPr>
          <a:xfrm rot="10800000">
            <a:off x="5536975" y="3540325"/>
            <a:ext cx="10938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58"/>
          <p:cNvSpPr txBox="1"/>
          <p:nvPr/>
        </p:nvSpPr>
        <p:spPr>
          <a:xfrm>
            <a:off x="5668200" y="3525025"/>
            <a:ext cx="98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Return output</a:t>
            </a:r>
            <a:endParaRPr sz="9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6" name="Google Shape;536;p58"/>
          <p:cNvCxnSpPr/>
          <p:nvPr/>
        </p:nvCxnSpPr>
        <p:spPr>
          <a:xfrm rot="10800000">
            <a:off x="2288000" y="3863425"/>
            <a:ext cx="13512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58"/>
          <p:cNvSpPr txBox="1"/>
          <p:nvPr/>
        </p:nvSpPr>
        <p:spPr>
          <a:xfrm>
            <a:off x="2428400" y="3943275"/>
            <a:ext cx="121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Send result to user</a:t>
            </a:r>
            <a:endParaRPr sz="9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38" name="Google Shape;53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5825" y="2221850"/>
            <a:ext cx="910204" cy="57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9"/>
          <p:cNvSpPr txBox="1"/>
          <p:nvPr>
            <p:ph type="ctrTitle"/>
          </p:nvPr>
        </p:nvSpPr>
        <p:spPr>
          <a:xfrm>
            <a:off x="619900" y="586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Model Results - Mask detection</a:t>
            </a:r>
            <a:endParaRPr/>
          </a:p>
        </p:txBody>
      </p:sp>
      <p:graphicFrame>
        <p:nvGraphicFramePr>
          <p:cNvPr id="544" name="Google Shape;544;p59"/>
          <p:cNvGraphicFramePr/>
          <p:nvPr/>
        </p:nvGraphicFramePr>
        <p:xfrm>
          <a:off x="247150" y="12984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{E77AE8F5-696C-402C-B603-4DF9137BEF73}</a:tableStyleId>
              </a:tblPr>
              <a:tblGrid>
                <a:gridCol w="809925"/>
                <a:gridCol w="573525"/>
                <a:gridCol w="573525"/>
                <a:gridCol w="573525"/>
                <a:gridCol w="573525"/>
                <a:gridCol w="573525"/>
                <a:gridCol w="573525"/>
              </a:tblGrid>
              <a:tr h="514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 mask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Non-med full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Non-med partial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Medical full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Medical partial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Face shield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 mask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C7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E3E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Non-med full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C7C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15%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Non-med partial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DEB"/>
                    </a:solidFill>
                  </a:tcPr>
                </a:tc>
              </a:tr>
              <a:tr h="514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Medical full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15%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10%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ABA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Medical partial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8F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6%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D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Face shield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45" name="Google Shape;545;p59"/>
          <p:cNvGraphicFramePr/>
          <p:nvPr/>
        </p:nvGraphicFramePr>
        <p:xfrm>
          <a:off x="4841150" y="12984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{E77AE8F5-696C-402C-B603-4DF9137BEF73}</a:tableStyleId>
              </a:tblPr>
              <a:tblGrid>
                <a:gridCol w="595200"/>
                <a:gridCol w="595200"/>
                <a:gridCol w="595200"/>
                <a:gridCol w="595200"/>
                <a:gridCol w="595200"/>
                <a:gridCol w="595200"/>
                <a:gridCol w="595200"/>
              </a:tblGrid>
              <a:tr h="567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 mask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Non-med full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Non-med partial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Medical full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Medical partial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Face shield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3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 mask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0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0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Non-med full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C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24%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9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F7"/>
                    </a:solidFill>
                  </a:tcPr>
                </a:tc>
              </a:tr>
              <a:tr h="44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Non-med partial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C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0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4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Medical full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0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9%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CDC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2%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EF8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7%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D9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3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Medical partial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C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3%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DF0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4%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C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67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Face shield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C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CF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1%</a:t>
                      </a:r>
                      <a:endParaRPr sz="900"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28575" marL="28575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6" name="Google Shape;546;p59"/>
          <p:cNvSpPr txBox="1"/>
          <p:nvPr>
            <p:ph idx="5" type="ctrTitle"/>
          </p:nvPr>
        </p:nvSpPr>
        <p:spPr>
          <a:xfrm>
            <a:off x="700338" y="900288"/>
            <a:ext cx="3632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500">
                <a:latin typeface="Antic"/>
                <a:ea typeface="Antic"/>
                <a:cs typeface="Antic"/>
                <a:sym typeface="Antic"/>
              </a:rPr>
              <a:t>Object Detection (YOLOv5)</a:t>
            </a:r>
            <a:endParaRPr b="1" sz="1500">
              <a:solidFill>
                <a:schemeClr val="accent3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547" name="Google Shape;547;p59"/>
          <p:cNvSpPr txBox="1"/>
          <p:nvPr>
            <p:ph idx="5" type="ctrTitle"/>
          </p:nvPr>
        </p:nvSpPr>
        <p:spPr>
          <a:xfrm>
            <a:off x="4942163" y="900288"/>
            <a:ext cx="3632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500">
                <a:latin typeface="Antic"/>
                <a:ea typeface="Antic"/>
                <a:cs typeface="Antic"/>
                <a:sym typeface="Antic"/>
              </a:rPr>
              <a:t>Image Classification (MobileNetV3)</a:t>
            </a:r>
            <a:endParaRPr b="1" sz="1500">
              <a:solidFill>
                <a:schemeClr val="accent3"/>
              </a:solidFill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0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of Model Results - Face detection</a:t>
            </a:r>
            <a:endParaRPr/>
          </a:p>
        </p:txBody>
      </p:sp>
      <p:sp>
        <p:nvSpPr>
          <p:cNvPr id="553" name="Google Shape;553;p60"/>
          <p:cNvSpPr txBox="1"/>
          <p:nvPr>
            <p:ph idx="5" type="ctrTitle"/>
          </p:nvPr>
        </p:nvSpPr>
        <p:spPr>
          <a:xfrm>
            <a:off x="700338" y="3795888"/>
            <a:ext cx="3632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500">
                <a:latin typeface="Antic"/>
                <a:ea typeface="Antic"/>
                <a:cs typeface="Antic"/>
                <a:sym typeface="Antic"/>
              </a:rPr>
              <a:t>Object Detection (YOLOv5)</a:t>
            </a:r>
            <a:endParaRPr b="1" sz="1500">
              <a:solidFill>
                <a:schemeClr val="accent3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554" name="Google Shape;554;p60"/>
          <p:cNvSpPr txBox="1"/>
          <p:nvPr>
            <p:ph idx="5" type="ctrTitle"/>
          </p:nvPr>
        </p:nvSpPr>
        <p:spPr>
          <a:xfrm>
            <a:off x="4942163" y="3795888"/>
            <a:ext cx="3632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500">
                <a:latin typeface="Antic"/>
                <a:ea typeface="Antic"/>
                <a:cs typeface="Antic"/>
                <a:sym typeface="Antic"/>
              </a:rPr>
              <a:t>Image Classification (aizoo)</a:t>
            </a:r>
            <a:endParaRPr b="1" sz="1500">
              <a:solidFill>
                <a:schemeClr val="accent3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pic>
        <p:nvPicPr>
          <p:cNvPr id="555" name="Google Shape;55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850" y="1234325"/>
            <a:ext cx="4007342" cy="250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25" y="1234325"/>
            <a:ext cx="4007342" cy="250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276" name="Google Shape;276;p39"/>
          <p:cNvSpPr/>
          <p:nvPr/>
        </p:nvSpPr>
        <p:spPr>
          <a:xfrm>
            <a:off x="388350" y="2763001"/>
            <a:ext cx="4739400" cy="7086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Empower schools and branch owners to understand how their managed locations are performing with COVID rules as they continue to open up. </a:t>
            </a:r>
            <a:endParaRPr sz="1200"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388350" y="1684275"/>
            <a:ext cx="4739400" cy="9783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As the country opens up, customers are wary to return back to locations they used to frequent due to hesitation on other’s compliance to Covid mandates. A transparent, standardized compliance score for locations would alleviate concerns.</a:t>
            </a:r>
            <a:endParaRPr sz="1200"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78" name="Google Shape;278;p39"/>
          <p:cNvSpPr/>
          <p:nvPr/>
        </p:nvSpPr>
        <p:spPr>
          <a:xfrm>
            <a:off x="8712425" y="1386150"/>
            <a:ext cx="847500" cy="2907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65050" y="6051889"/>
            <a:ext cx="8839200" cy="44560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/>
          <p:nvPr/>
        </p:nvSpPr>
        <p:spPr>
          <a:xfrm>
            <a:off x="388350" y="3565075"/>
            <a:ext cx="4739400" cy="5619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200">
                <a:latin typeface="Antic"/>
                <a:ea typeface="Antic"/>
                <a:cs typeface="Antic"/>
                <a:sym typeface="Antic"/>
              </a:rPr>
              <a:t>Accountability of adherence to government issued rules/guidelines</a:t>
            </a:r>
            <a:endParaRPr sz="1200"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281" name="Google Shape;281;p39"/>
          <p:cNvSpPr/>
          <p:nvPr/>
        </p:nvSpPr>
        <p:spPr>
          <a:xfrm>
            <a:off x="-1367250" y="4321275"/>
            <a:ext cx="1705800" cy="7095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050" y="1797950"/>
            <a:ext cx="3794349" cy="21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ctrTitle"/>
          </p:nvPr>
        </p:nvSpPr>
        <p:spPr>
          <a:xfrm>
            <a:off x="61995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Deliverable</a:t>
            </a:r>
            <a:endParaRPr/>
          </a:p>
        </p:txBody>
      </p:sp>
      <p:sp>
        <p:nvSpPr>
          <p:cNvPr id="288" name="Google Shape;288;p40"/>
          <p:cNvSpPr/>
          <p:nvPr/>
        </p:nvSpPr>
        <p:spPr>
          <a:xfrm>
            <a:off x="8712425" y="1386150"/>
            <a:ext cx="847500" cy="2907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65050" y="6051889"/>
            <a:ext cx="8839200" cy="44560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0"/>
          <p:cNvSpPr/>
          <p:nvPr/>
        </p:nvSpPr>
        <p:spPr>
          <a:xfrm>
            <a:off x="-1367250" y="3864075"/>
            <a:ext cx="1705800" cy="7095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40"/>
          <p:cNvPicPr preferRelativeResize="0"/>
          <p:nvPr/>
        </p:nvPicPr>
        <p:blipFill rotWithShape="1">
          <a:blip r:embed="rId4">
            <a:alphaModFix/>
          </a:blip>
          <a:srcRect b="0" l="13810" r="15368" t="0"/>
          <a:stretch/>
        </p:blipFill>
        <p:spPr>
          <a:xfrm>
            <a:off x="82550" y="965538"/>
            <a:ext cx="3459072" cy="300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0"/>
          <p:cNvSpPr/>
          <p:nvPr/>
        </p:nvSpPr>
        <p:spPr>
          <a:xfrm>
            <a:off x="1385000" y="1764325"/>
            <a:ext cx="1956000" cy="20409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 txBox="1"/>
          <p:nvPr/>
        </p:nvSpPr>
        <p:spPr>
          <a:xfrm>
            <a:off x="1356000" y="1442150"/>
            <a:ext cx="27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</a:rPr>
              <a:t> 1             Medical mask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294" name="Google Shape;294;p40"/>
          <p:cNvSpPr txBox="1"/>
          <p:nvPr/>
        </p:nvSpPr>
        <p:spPr>
          <a:xfrm>
            <a:off x="82550" y="965550"/>
            <a:ext cx="282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</a:rPr>
              <a:t>Average compliance: 100%</a:t>
            </a:r>
            <a:endParaRPr b="1" sz="11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</a:rPr>
              <a:t>% of individuals compliant: 100%</a:t>
            </a:r>
            <a:endParaRPr b="1" sz="1100">
              <a:solidFill>
                <a:schemeClr val="accent4"/>
              </a:solidFill>
            </a:endParaRPr>
          </a:p>
        </p:txBody>
      </p:sp>
      <p:sp>
        <p:nvSpPr>
          <p:cNvPr id="295" name="Google Shape;295;p40"/>
          <p:cNvSpPr txBox="1"/>
          <p:nvPr/>
        </p:nvSpPr>
        <p:spPr>
          <a:xfrm>
            <a:off x="4142438" y="3373325"/>
            <a:ext cx="4299300" cy="1993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2.0 is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1.0 is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4.0 is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3.0 is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5.0 is not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6.0 is not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8.0 is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12.0 is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11.0 is not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19.0 is not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20.0 is not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24.0 is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23.0 is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Person 26.0 is not compliant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overall compliance 0.5714285714285714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Results saved to runs/detect/exp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latin typeface="Antic"/>
                <a:ea typeface="Antic"/>
                <a:cs typeface="Antic"/>
                <a:sym typeface="Antic"/>
              </a:rPr>
              <a:t>Done. (48.425s)</a:t>
            </a:r>
            <a:endParaRPr sz="650">
              <a:latin typeface="Antic"/>
              <a:ea typeface="Antic"/>
              <a:cs typeface="Antic"/>
              <a:sym typeface="Ant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Antic"/>
              <a:ea typeface="Antic"/>
              <a:cs typeface="Antic"/>
              <a:sym typeface="Antic"/>
            </a:endParaRPr>
          </a:p>
        </p:txBody>
      </p:sp>
      <p:pic>
        <p:nvPicPr>
          <p:cNvPr id="296" name="Google Shape;29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2450" y="986500"/>
            <a:ext cx="4299300" cy="2421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 txBox="1"/>
          <p:nvPr>
            <p:ph type="ctrTitle"/>
          </p:nvPr>
        </p:nvSpPr>
        <p:spPr>
          <a:xfrm>
            <a:off x="619900" y="3987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Special Use Case - Reopening Schools</a:t>
            </a:r>
            <a:endParaRPr/>
          </a:p>
        </p:txBody>
      </p:sp>
      <p:pic>
        <p:nvPicPr>
          <p:cNvPr id="302" name="Google Shape;30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65050" y="6051889"/>
            <a:ext cx="8839200" cy="44560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1"/>
          <p:cNvSpPr/>
          <p:nvPr/>
        </p:nvSpPr>
        <p:spPr>
          <a:xfrm>
            <a:off x="-1367250" y="3864075"/>
            <a:ext cx="1705800" cy="7095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25" y="882940"/>
            <a:ext cx="3595387" cy="385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4887" y="975027"/>
            <a:ext cx="4784786" cy="2986317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/>
          <p:nvPr/>
        </p:nvSpPr>
        <p:spPr>
          <a:xfrm>
            <a:off x="6000400" y="1554665"/>
            <a:ext cx="1197600" cy="2072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1"/>
          <p:cNvSpPr txBox="1"/>
          <p:nvPr/>
        </p:nvSpPr>
        <p:spPr>
          <a:xfrm>
            <a:off x="406875" y="4470015"/>
            <a:ext cx="3595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ntic"/>
                <a:ea typeface="Antic"/>
                <a:cs typeface="Antic"/>
                <a:sym typeface="Antic"/>
              </a:rPr>
              <a:t>Accumulation of floating aerosol particles within an hour </a:t>
            </a:r>
            <a:r>
              <a:rPr lang="en" sz="1300">
                <a:latin typeface="Antic"/>
                <a:ea typeface="Antic"/>
                <a:cs typeface="Antic"/>
                <a:sym typeface="Antic"/>
              </a:rPr>
              <a:t>without</a:t>
            </a:r>
            <a:r>
              <a:rPr lang="en" sz="1300">
                <a:latin typeface="Antic"/>
                <a:ea typeface="Antic"/>
                <a:cs typeface="Antic"/>
                <a:sym typeface="Antic"/>
              </a:rPr>
              <a:t> a mask in poor ventilation</a:t>
            </a:r>
            <a:endParaRPr sz="1300"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308" name="Google Shape;308;p41"/>
          <p:cNvSpPr txBox="1"/>
          <p:nvPr/>
        </p:nvSpPr>
        <p:spPr>
          <a:xfrm>
            <a:off x="4257400" y="4254315"/>
            <a:ext cx="468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ntic"/>
                <a:ea typeface="Antic"/>
                <a:cs typeface="Antic"/>
                <a:sym typeface="Antic"/>
              </a:rPr>
              <a:t>Not only is he spreading it more if he was a carrier, but he is also at an exponentially higher risk of contracting the virus by opting out of wearing a face mask.</a:t>
            </a:r>
            <a:endParaRPr>
              <a:latin typeface="Antic"/>
              <a:ea typeface="Antic"/>
              <a:cs typeface="Antic"/>
              <a:sym typeface="Ant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2"/>
          <p:cNvSpPr txBox="1"/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Comparable Products</a:t>
            </a:r>
            <a:endParaRPr/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925" y="1937450"/>
            <a:ext cx="3179600" cy="252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3" y="1937440"/>
            <a:ext cx="3868806" cy="21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2"/>
          <p:cNvSpPr txBox="1"/>
          <p:nvPr>
            <p:ph idx="5" type="ctrTitle"/>
          </p:nvPr>
        </p:nvSpPr>
        <p:spPr>
          <a:xfrm>
            <a:off x="703925" y="1222085"/>
            <a:ext cx="3179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400">
                <a:latin typeface="Antic"/>
                <a:ea typeface="Antic"/>
                <a:cs typeface="Antic"/>
                <a:sym typeface="Antic"/>
              </a:rPr>
              <a:t>MSFT Face Mask Detection Public Preview via Azure Cognitive Services</a:t>
            </a:r>
            <a:endParaRPr b="1" sz="1400"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317" name="Google Shape;317;p42"/>
          <p:cNvSpPr txBox="1"/>
          <p:nvPr>
            <p:ph idx="5" type="ctrTitle"/>
          </p:nvPr>
        </p:nvSpPr>
        <p:spPr>
          <a:xfrm>
            <a:off x="4593900" y="1222085"/>
            <a:ext cx="38250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400">
                <a:latin typeface="Antic"/>
                <a:ea typeface="Antic"/>
                <a:cs typeface="Antic"/>
                <a:sym typeface="Antic"/>
              </a:rPr>
              <a:t>Face Mask non-compliance detection offered as a product</a:t>
            </a:r>
            <a:endParaRPr b="1" sz="1400"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318" name="Google Shape;318;p42"/>
          <p:cNvSpPr/>
          <p:nvPr/>
        </p:nvSpPr>
        <p:spPr>
          <a:xfrm>
            <a:off x="-843550" y="1329475"/>
            <a:ext cx="1073700" cy="2517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2"/>
          <p:cNvSpPr/>
          <p:nvPr/>
        </p:nvSpPr>
        <p:spPr>
          <a:xfrm>
            <a:off x="8906075" y="3864075"/>
            <a:ext cx="1073700" cy="7095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/>
          <p:nvPr>
            <p:ph idx="6" type="ctrTitle"/>
          </p:nvPr>
        </p:nvSpPr>
        <p:spPr>
          <a:xfrm>
            <a:off x="2828250" y="139192"/>
            <a:ext cx="3487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Comparable Products</a:t>
            </a:r>
            <a:endParaRPr/>
          </a:p>
        </p:txBody>
      </p:sp>
      <p:sp>
        <p:nvSpPr>
          <p:cNvPr id="325" name="Google Shape;325;p43"/>
          <p:cNvSpPr/>
          <p:nvPr/>
        </p:nvSpPr>
        <p:spPr>
          <a:xfrm>
            <a:off x="8906075" y="3864075"/>
            <a:ext cx="1073700" cy="7095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-843550" y="1329475"/>
            <a:ext cx="1073700" cy="2517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43"/>
          <p:cNvCxnSpPr/>
          <p:nvPr/>
        </p:nvCxnSpPr>
        <p:spPr>
          <a:xfrm flipH="1">
            <a:off x="4479673" y="1111563"/>
            <a:ext cx="72000" cy="4367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</p:cxnSp>
      <p:pic>
        <p:nvPicPr>
          <p:cNvPr id="328" name="Google Shape;3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5450" y="1441150"/>
            <a:ext cx="2290451" cy="18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429" y="1471250"/>
            <a:ext cx="2148945" cy="178661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3"/>
          <p:cNvSpPr txBox="1"/>
          <p:nvPr>
            <p:ph idx="4" type="ctrTitle"/>
          </p:nvPr>
        </p:nvSpPr>
        <p:spPr>
          <a:xfrm>
            <a:off x="382550" y="822663"/>
            <a:ext cx="36327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500">
                <a:solidFill>
                  <a:schemeClr val="accent3"/>
                </a:solidFill>
                <a:latin typeface="Antic"/>
                <a:ea typeface="Antic"/>
                <a:cs typeface="Antic"/>
                <a:sym typeface="Antic"/>
              </a:rPr>
              <a:t>Competitor’s Face Mask Detection</a:t>
            </a:r>
            <a:endParaRPr b="1" sz="1500">
              <a:solidFill>
                <a:schemeClr val="accent3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331" name="Google Shape;331;p43"/>
          <p:cNvSpPr txBox="1"/>
          <p:nvPr>
            <p:ph idx="4" type="ctrTitle"/>
          </p:nvPr>
        </p:nvSpPr>
        <p:spPr>
          <a:xfrm>
            <a:off x="5047700" y="822675"/>
            <a:ext cx="3228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500">
                <a:solidFill>
                  <a:schemeClr val="accent3"/>
                </a:solidFill>
                <a:latin typeface="Antic"/>
                <a:ea typeface="Antic"/>
                <a:cs typeface="Antic"/>
                <a:sym typeface="Antic"/>
              </a:rPr>
              <a:t>Our Face Mask Detection</a:t>
            </a:r>
            <a:endParaRPr b="1" sz="1500">
              <a:solidFill>
                <a:schemeClr val="accent3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2299" y="3328642"/>
            <a:ext cx="2892525" cy="1707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2737" y="3328650"/>
            <a:ext cx="3031882" cy="17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"/>
          <p:cNvSpPr txBox="1"/>
          <p:nvPr>
            <p:ph type="ctrTitle"/>
          </p:nvPr>
        </p:nvSpPr>
        <p:spPr>
          <a:xfrm>
            <a:off x="619900" y="-93800"/>
            <a:ext cx="7904100" cy="85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Categories &amp; Prepared Dataset</a:t>
            </a:r>
            <a:endParaRPr/>
          </a:p>
        </p:txBody>
      </p:sp>
      <p:graphicFrame>
        <p:nvGraphicFramePr>
          <p:cNvPr id="339" name="Google Shape;339;p44"/>
          <p:cNvGraphicFramePr/>
          <p:nvPr/>
        </p:nvGraphicFramePr>
        <p:xfrm>
          <a:off x="488850" y="795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{F473ECE2-0097-4BA5-A24A-040ABE56706F}</a:tableStyleId>
              </a:tblPr>
              <a:tblGrid>
                <a:gridCol w="1434700"/>
                <a:gridCol w="1610275"/>
                <a:gridCol w="2284250"/>
                <a:gridCol w="2705950"/>
              </a:tblGrid>
              <a:tr h="383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Mask Type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If Worn Correctly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Examples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Size of Data</a:t>
                      </a:r>
                      <a:endParaRPr b="1"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1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Medical Masks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Correct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306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25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Incorrect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180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011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Non-medical Masks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Correct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440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011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Incorrect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179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01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Face Shields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123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6011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No Mask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Lato"/>
                          <a:ea typeface="Lato"/>
                          <a:cs typeface="Lato"/>
                          <a:sym typeface="Lato"/>
                        </a:rPr>
                        <a:t>157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pic>
        <p:nvPicPr>
          <p:cNvPr id="340" name="Google Shape;3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750" y="1188745"/>
            <a:ext cx="926950" cy="7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2480" y="1734005"/>
            <a:ext cx="629750" cy="77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3002" y="2300607"/>
            <a:ext cx="629750" cy="8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4"/>
          <p:cNvPicPr preferRelativeResize="0"/>
          <p:nvPr/>
        </p:nvPicPr>
        <p:blipFill rotWithShape="1">
          <a:blip r:embed="rId6">
            <a:alphaModFix/>
          </a:blip>
          <a:srcRect b="36049" l="31312" r="29929" t="0"/>
          <a:stretch/>
        </p:blipFill>
        <p:spPr>
          <a:xfrm>
            <a:off x="4868776" y="2887248"/>
            <a:ext cx="688750" cy="83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4"/>
          <p:cNvPicPr preferRelativeResize="0"/>
          <p:nvPr/>
        </p:nvPicPr>
        <p:blipFill rotWithShape="1">
          <a:blip r:embed="rId7">
            <a:alphaModFix/>
          </a:blip>
          <a:srcRect b="0" l="13314" r="0" t="0"/>
          <a:stretch/>
        </p:blipFill>
        <p:spPr>
          <a:xfrm>
            <a:off x="3948538" y="3501338"/>
            <a:ext cx="688750" cy="7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 rotWithShape="1">
          <a:blip r:embed="rId8">
            <a:alphaModFix/>
          </a:blip>
          <a:srcRect b="18933" l="9627" r="19425" t="19353"/>
          <a:stretch/>
        </p:blipFill>
        <p:spPr>
          <a:xfrm>
            <a:off x="4840156" y="3957675"/>
            <a:ext cx="745982" cy="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idx="6" type="ctrTitle"/>
          </p:nvPr>
        </p:nvSpPr>
        <p:spPr>
          <a:xfrm>
            <a:off x="2832288" y="230092"/>
            <a:ext cx="34875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Data Augmentation</a:t>
            </a:r>
            <a:endParaRPr/>
          </a:p>
        </p:txBody>
      </p:sp>
      <p:sp>
        <p:nvSpPr>
          <p:cNvPr id="351" name="Google Shape;351;p45"/>
          <p:cNvSpPr txBox="1"/>
          <p:nvPr>
            <p:ph idx="4" type="ctrTitle"/>
          </p:nvPr>
        </p:nvSpPr>
        <p:spPr>
          <a:xfrm>
            <a:off x="1469825" y="4539525"/>
            <a:ext cx="897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400">
                <a:solidFill>
                  <a:srgbClr val="FF9900"/>
                </a:solidFill>
                <a:latin typeface="Antic"/>
                <a:ea typeface="Antic"/>
                <a:cs typeface="Antic"/>
                <a:sym typeface="Antic"/>
              </a:rPr>
              <a:t>Shear</a:t>
            </a:r>
            <a:endParaRPr b="1" sz="1400">
              <a:solidFill>
                <a:srgbClr val="FF9900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352" name="Google Shape;352;p45"/>
          <p:cNvSpPr txBox="1"/>
          <p:nvPr>
            <p:ph idx="7" type="ctrTitle"/>
          </p:nvPr>
        </p:nvSpPr>
        <p:spPr>
          <a:xfrm>
            <a:off x="6818669" y="2132775"/>
            <a:ext cx="126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400">
                <a:solidFill>
                  <a:srgbClr val="FF9900"/>
                </a:solidFill>
                <a:latin typeface="Antic"/>
                <a:ea typeface="Antic"/>
                <a:cs typeface="Antic"/>
                <a:sym typeface="Antic"/>
              </a:rPr>
              <a:t>Grey Scale</a:t>
            </a:r>
            <a:endParaRPr b="1" sz="1400">
              <a:solidFill>
                <a:srgbClr val="FF9900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353" name="Google Shape;353;p45"/>
          <p:cNvSpPr txBox="1"/>
          <p:nvPr>
            <p:ph type="ctrTitle"/>
          </p:nvPr>
        </p:nvSpPr>
        <p:spPr>
          <a:xfrm flipH="1">
            <a:off x="1553675" y="1643538"/>
            <a:ext cx="7302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400">
                <a:solidFill>
                  <a:srgbClr val="FF9900"/>
                </a:solidFill>
                <a:latin typeface="Antic"/>
                <a:ea typeface="Antic"/>
                <a:cs typeface="Antic"/>
                <a:sym typeface="Antic"/>
              </a:rPr>
              <a:t>Blur</a:t>
            </a:r>
            <a:endParaRPr b="1" sz="1400">
              <a:solidFill>
                <a:srgbClr val="FF9900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354" name="Google Shape;354;p45"/>
          <p:cNvSpPr txBox="1"/>
          <p:nvPr>
            <p:ph idx="2" type="ctrTitle"/>
          </p:nvPr>
        </p:nvSpPr>
        <p:spPr>
          <a:xfrm flipH="1">
            <a:off x="6818669" y="4549875"/>
            <a:ext cx="1269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 sz="1400">
                <a:solidFill>
                  <a:srgbClr val="FF9900"/>
                </a:solidFill>
                <a:latin typeface="Antic"/>
                <a:ea typeface="Antic"/>
                <a:cs typeface="Antic"/>
                <a:sym typeface="Antic"/>
              </a:rPr>
              <a:t>Brightness</a:t>
            </a:r>
            <a:endParaRPr b="1" sz="1400">
              <a:solidFill>
                <a:srgbClr val="FF9900"/>
              </a:solidFill>
              <a:latin typeface="Antic"/>
              <a:ea typeface="Antic"/>
              <a:cs typeface="Antic"/>
              <a:sym typeface="Antic"/>
            </a:endParaRPr>
          </a:p>
        </p:txBody>
      </p:sp>
      <p:sp>
        <p:nvSpPr>
          <p:cNvPr id="355" name="Google Shape;355;p45"/>
          <p:cNvSpPr/>
          <p:nvPr/>
        </p:nvSpPr>
        <p:spPr>
          <a:xfrm>
            <a:off x="8906075" y="4626075"/>
            <a:ext cx="1073700" cy="709500"/>
          </a:xfrm>
          <a:prstGeom prst="rect">
            <a:avLst/>
          </a:prstGeom>
          <a:solidFill>
            <a:srgbClr val="FF9900">
              <a:alpha val="40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5"/>
          <p:cNvSpPr/>
          <p:nvPr/>
        </p:nvSpPr>
        <p:spPr>
          <a:xfrm>
            <a:off x="-843550" y="1329475"/>
            <a:ext cx="1073700" cy="251700"/>
          </a:xfrm>
          <a:prstGeom prst="rect">
            <a:avLst/>
          </a:prstGeom>
          <a:solidFill>
            <a:srgbClr val="8687D1">
              <a:alpha val="494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8575" y="2309813"/>
            <a:ext cx="1466850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7300" y="2114555"/>
            <a:ext cx="2239200" cy="2463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7938" y="151538"/>
            <a:ext cx="1914525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3588" y="2910738"/>
            <a:ext cx="29432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7272" y="152700"/>
            <a:ext cx="1466850" cy="15475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45"/>
          <p:cNvCxnSpPr/>
          <p:nvPr/>
        </p:nvCxnSpPr>
        <p:spPr>
          <a:xfrm rot="10800000">
            <a:off x="3033600" y="1376650"/>
            <a:ext cx="703200" cy="703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3" name="Google Shape;363;p45"/>
          <p:cNvCxnSpPr/>
          <p:nvPr/>
        </p:nvCxnSpPr>
        <p:spPr>
          <a:xfrm flipH="1">
            <a:off x="3220150" y="3926675"/>
            <a:ext cx="559800" cy="466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45"/>
          <p:cNvCxnSpPr/>
          <p:nvPr/>
        </p:nvCxnSpPr>
        <p:spPr>
          <a:xfrm flipH="1" rot="10800000">
            <a:off x="5419650" y="1329475"/>
            <a:ext cx="655800" cy="7509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45"/>
          <p:cNvCxnSpPr/>
          <p:nvPr/>
        </p:nvCxnSpPr>
        <p:spPr>
          <a:xfrm>
            <a:off x="5305425" y="3922475"/>
            <a:ext cx="543600" cy="4746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staurant Marketing Plan ">
  <a:themeElements>
    <a:clrScheme name="Simple Light">
      <a:dk1>
        <a:srgbClr val="3B5C36"/>
      </a:dk1>
      <a:lt1>
        <a:srgbClr val="F3F3F3"/>
      </a:lt1>
      <a:dk2>
        <a:srgbClr val="666666"/>
      </a:dk2>
      <a:lt2>
        <a:srgbClr val="EEEEEE"/>
      </a:lt2>
      <a:accent1>
        <a:srgbClr val="8687D1"/>
      </a:accent1>
      <a:accent2>
        <a:srgbClr val="3B5C36"/>
      </a:accent2>
      <a:accent3>
        <a:srgbClr val="FF9900"/>
      </a:accent3>
      <a:accent4>
        <a:srgbClr val="FF9900"/>
      </a:accent4>
      <a:accent5>
        <a:srgbClr val="8687D1"/>
      </a:accent5>
      <a:accent6>
        <a:srgbClr val="8687D1"/>
      </a:accent6>
      <a:hlink>
        <a:srgbClr val="3B5C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staurant Marketing Plan ">
  <a:themeElements>
    <a:clrScheme name="Simple Light">
      <a:dk1>
        <a:srgbClr val="3B5C36"/>
      </a:dk1>
      <a:lt1>
        <a:srgbClr val="F3F3F3"/>
      </a:lt1>
      <a:dk2>
        <a:srgbClr val="666666"/>
      </a:dk2>
      <a:lt2>
        <a:srgbClr val="EEEEEE"/>
      </a:lt2>
      <a:accent1>
        <a:srgbClr val="8687D1"/>
      </a:accent1>
      <a:accent2>
        <a:srgbClr val="3B5C36"/>
      </a:accent2>
      <a:accent3>
        <a:srgbClr val="FF9900"/>
      </a:accent3>
      <a:accent4>
        <a:srgbClr val="FF9900"/>
      </a:accent4>
      <a:accent5>
        <a:srgbClr val="8687D1"/>
      </a:accent5>
      <a:accent6>
        <a:srgbClr val="8687D1"/>
      </a:accent6>
      <a:hlink>
        <a:srgbClr val="3B5C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